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sldIdLst>
    <p:sldId id="256" r:id="rId5"/>
    <p:sldId id="257" r:id="rId6"/>
    <p:sldId id="356" r:id="rId7"/>
    <p:sldId id="355" r:id="rId8"/>
    <p:sldId id="258" r:id="rId9"/>
    <p:sldId id="310" r:id="rId10"/>
    <p:sldId id="344" r:id="rId11"/>
    <p:sldId id="350" r:id="rId12"/>
    <p:sldId id="329" r:id="rId13"/>
    <p:sldId id="360" r:id="rId14"/>
    <p:sldId id="330" r:id="rId15"/>
    <p:sldId id="417" r:id="rId16"/>
    <p:sldId id="361" r:id="rId17"/>
    <p:sldId id="366" r:id="rId18"/>
    <p:sldId id="362" r:id="rId19"/>
    <p:sldId id="363" r:id="rId20"/>
    <p:sldId id="359" r:id="rId21"/>
    <p:sldId id="365" r:id="rId22"/>
    <p:sldId id="367" r:id="rId23"/>
    <p:sldId id="368" r:id="rId24"/>
    <p:sldId id="369" r:id="rId25"/>
    <p:sldId id="371" r:id="rId26"/>
    <p:sldId id="372" r:id="rId27"/>
    <p:sldId id="419" r:id="rId28"/>
    <p:sldId id="420" r:id="rId29"/>
    <p:sldId id="375" r:id="rId30"/>
    <p:sldId id="373" r:id="rId31"/>
    <p:sldId id="376" r:id="rId32"/>
    <p:sldId id="377" r:id="rId33"/>
    <p:sldId id="378" r:id="rId34"/>
    <p:sldId id="379" r:id="rId35"/>
    <p:sldId id="374" r:id="rId36"/>
    <p:sldId id="380" r:id="rId37"/>
    <p:sldId id="422" r:id="rId38"/>
    <p:sldId id="421" r:id="rId39"/>
    <p:sldId id="336" r:id="rId40"/>
    <p:sldId id="381" r:id="rId41"/>
    <p:sldId id="382" r:id="rId42"/>
    <p:sldId id="383" r:id="rId43"/>
    <p:sldId id="385" r:id="rId44"/>
    <p:sldId id="386" r:id="rId45"/>
    <p:sldId id="384" r:id="rId46"/>
    <p:sldId id="389" r:id="rId47"/>
    <p:sldId id="388" r:id="rId48"/>
    <p:sldId id="423" r:id="rId49"/>
    <p:sldId id="424" r:id="rId50"/>
    <p:sldId id="326" r:id="rId51"/>
    <p:sldId id="327" r:id="rId52"/>
    <p:sldId id="425" r:id="rId53"/>
    <p:sldId id="395" r:id="rId54"/>
    <p:sldId id="393" r:id="rId55"/>
    <p:sldId id="394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351" r:id="rId66"/>
    <p:sldId id="328" r:id="rId67"/>
    <p:sldId id="418" r:id="rId68"/>
    <p:sldId id="390" r:id="rId69"/>
    <p:sldId id="391" r:id="rId70"/>
    <p:sldId id="392" r:id="rId71"/>
    <p:sldId id="334" r:id="rId72"/>
    <p:sldId id="406" r:id="rId73"/>
    <p:sldId id="408" r:id="rId74"/>
    <p:sldId id="407" r:id="rId75"/>
    <p:sldId id="409" r:id="rId76"/>
    <p:sldId id="410" r:id="rId77"/>
    <p:sldId id="411" r:id="rId78"/>
    <p:sldId id="412" r:id="rId79"/>
    <p:sldId id="405" r:id="rId80"/>
    <p:sldId id="413" r:id="rId81"/>
    <p:sldId id="414" r:id="rId82"/>
    <p:sldId id="353" r:id="rId83"/>
    <p:sldId id="311" r:id="rId84"/>
    <p:sldId id="338" r:id="rId85"/>
    <p:sldId id="339" r:id="rId86"/>
    <p:sldId id="341" r:id="rId87"/>
    <p:sldId id="354" r:id="rId88"/>
    <p:sldId id="415" r:id="rId89"/>
    <p:sldId id="416" r:id="rId90"/>
    <p:sldId id="357" r:id="rId91"/>
    <p:sldId id="358" r:id="rId92"/>
    <p:sldId id="349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CF5"/>
    <a:srgbClr val="58C3E1"/>
    <a:srgbClr val="AFDDF0"/>
    <a:srgbClr val="30A949"/>
    <a:srgbClr val="FC885F"/>
    <a:srgbClr val="FFFFFF"/>
    <a:srgbClr val="BDDAEB"/>
    <a:srgbClr val="946CB9"/>
    <a:srgbClr val="8788C5"/>
    <a:srgbClr val="99D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13313-E0BC-4914-A73B-0D9C65416783}" v="7449" dt="2024-01-19T10:44:33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6327"/>
  </p:normalViewPr>
  <p:slideViewPr>
    <p:cSldViewPr snapToGrid="0">
      <p:cViewPr varScale="1">
        <p:scale>
          <a:sx n="62" d="100"/>
          <a:sy n="62" d="100"/>
        </p:scale>
        <p:origin x="9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5DD3C26D-0551-7569-B23F-E70B9809C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r="37935"/>
          <a:stretch/>
        </p:blipFill>
        <p:spPr>
          <a:xfrm>
            <a:off x="6297677" y="422781"/>
            <a:ext cx="3434080" cy="7543800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1C4C819-C6BC-AD91-14B0-61AB160A4C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735" y="2123526"/>
            <a:ext cx="5525228" cy="1454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Big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F641284E-C30D-5531-79F7-0B24FAE2B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708" y="6119080"/>
            <a:ext cx="3962400" cy="480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alpha val="60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>
                    <a:alpha val="60000"/>
                  </a:schemeClr>
                </a:solidFill>
                <a:latin typeface="General Sans" pitchFamily="50" charset="0"/>
              </a:rPr>
              <a:t>Footer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3965530-0F70-4C33-66AE-3F178641C3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735" y="3849565"/>
            <a:ext cx="5525228" cy="1997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Subtitle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8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icture containing text, indoor, screen&#10;&#10;Description automatically generated">
            <a:extLst>
              <a:ext uri="{FF2B5EF4-FFF2-40B4-BE49-F238E27FC236}">
                <a16:creationId xmlns:a16="http://schemas.microsoft.com/office/drawing/2014/main" id="{139B0966-BCD2-98F0-3001-86C7BFAC3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963" y="-276753"/>
            <a:ext cx="4756502" cy="7134753"/>
          </a:xfrm>
          <a:prstGeom prst="rect">
            <a:avLst/>
          </a:prstGeom>
          <a:effectLst>
            <a:outerShdw blurRad="1270000" dist="495300" dir="2220000" algn="l" rotWithShape="0">
              <a:srgbClr val="2091F9">
                <a:alpha val="40000"/>
              </a:srgbClr>
            </a:outerShdw>
          </a:effectLst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A064C099-2F6A-BA18-D52C-E646357B4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735" y="2123526"/>
            <a:ext cx="5525228" cy="1454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Big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06EF9F42-3BC9-FDD0-E8D6-F6F229666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708" y="6119080"/>
            <a:ext cx="3962400" cy="480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alpha val="60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>
                    <a:alpha val="60000"/>
                  </a:schemeClr>
                </a:solidFill>
                <a:latin typeface="General Sans" pitchFamily="50" charset="0"/>
              </a:rPr>
              <a:t>Footer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D603575-3671-B394-9BA6-3C357D88C5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735" y="3849565"/>
            <a:ext cx="5525228" cy="1997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Subtitle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C7A0ACB3-8C15-35AE-577D-95F43EC14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735" y="2123526"/>
            <a:ext cx="5525228" cy="1454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Big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AB45202D-2E42-6864-3A61-F499372E35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708" y="6119080"/>
            <a:ext cx="3962400" cy="4801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alpha val="60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>
                    <a:alpha val="60000"/>
                  </a:schemeClr>
                </a:solidFill>
                <a:latin typeface="General Sans" pitchFamily="50" charset="0"/>
              </a:rPr>
              <a:t>Footer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201D7D9-BF54-A675-7825-21FC423A6C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735" y="3849565"/>
            <a:ext cx="5525228" cy="1997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Subtitle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1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355631-FC00-6FD4-8264-9F5F0DBACC2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F499DD-3FDB-8DBA-2A15-31383846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 flipV="1">
            <a:off x="-1247225" y="-2714236"/>
            <a:ext cx="16424332" cy="14066636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C53826D-6E25-D9D9-7757-F5B22A8590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487" y="1611313"/>
            <a:ext cx="10740293" cy="45005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  <a:defRPr kumimoji="0" lang="fr-FR" sz="28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F569FF"/>
                    </a:gs>
                    <a:gs pos="87000">
                      <a:srgbClr val="1BDBE9"/>
                    </a:gs>
                  </a:gsLst>
                  <a:lin ang="0" scaled="0"/>
                </a:gra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  <a:defRPr kumimoji="0" lang="fr-FR" sz="28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F569FF"/>
                    </a:gs>
                    <a:gs pos="87000">
                      <a:srgbClr val="1BDBE9"/>
                    </a:gs>
                  </a:gsLst>
                  <a:lin ang="0" scaled="0"/>
                </a:gra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  <a:defRPr kumimoji="0" lang="fr-FR" sz="28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F569FF"/>
                    </a:gs>
                    <a:gs pos="87000">
                      <a:srgbClr val="1BDBE9"/>
                    </a:gs>
                  </a:gsLst>
                  <a:lin ang="0" scaled="0"/>
                </a:gra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  <a:defRPr kumimoji="0" lang="fr-FR" sz="28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F569FF"/>
                    </a:gs>
                    <a:gs pos="87000">
                      <a:srgbClr val="1BDBE9"/>
                    </a:gs>
                  </a:gsLst>
                  <a:lin ang="0" scaled="0"/>
                </a:gra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200000"/>
              </a:lnSpc>
              <a:buFont typeface="Arial" panose="020B0604020202020204" pitchFamily="34" charset="0"/>
              <a:buChar char="•"/>
              <a:defRPr kumimoji="0" lang="fr-FR" sz="2800" b="0" i="0" u="none" strike="noStrike" kern="1200" cap="none" spc="0" normalizeH="0" baseline="0" dirty="0">
                <a:ln>
                  <a:noFill/>
                </a:ln>
                <a:gradFill>
                  <a:gsLst>
                    <a:gs pos="0">
                      <a:srgbClr val="F569FF"/>
                    </a:gs>
                    <a:gs pos="87000">
                      <a:srgbClr val="1BDBE9"/>
                    </a:gs>
                  </a:gsLst>
                  <a:lin ang="0" scaled="0"/>
                </a:gra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Item 1</a:t>
            </a:r>
          </a:p>
          <a:p>
            <a:pPr lvl="1"/>
            <a:r>
              <a:rPr lang="fr-FR" dirty="0"/>
              <a:t>Item 2</a:t>
            </a:r>
          </a:p>
          <a:p>
            <a:pPr lvl="2"/>
            <a:r>
              <a:rPr lang="fr-FR" dirty="0"/>
              <a:t>Item 3</a:t>
            </a:r>
          </a:p>
          <a:p>
            <a:pPr lvl="3"/>
            <a:r>
              <a:rPr lang="fr-FR" dirty="0"/>
              <a:t>Item 4</a:t>
            </a:r>
          </a:p>
          <a:p>
            <a:pPr lvl="4"/>
            <a:r>
              <a:rPr lang="fr-FR" dirty="0"/>
              <a:t>Item 5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1B3298-12A8-4017-932A-B4F02692E0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A16622-79B9-BB42-A142-4C7171333E74}" type="datetimeFigureOut">
              <a:rPr lang="fr-FR" smtClean="0"/>
              <a:pPr/>
              <a:t>30/01/2025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679C70-3752-199B-5A1A-8AE6E692D3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Copyright Quandela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5E350D-2584-F8BC-64FD-107F0FF1CA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DE5CE1B-7468-DA41-BA80-FBC5B16DD6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69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DBCBA6-D584-0706-9872-BF065A907A22}"/>
              </a:ext>
            </a:extLst>
          </p:cNvPr>
          <p:cNvSpPr/>
          <p:nvPr userDrawn="1"/>
        </p:nvSpPr>
        <p:spPr>
          <a:xfrm>
            <a:off x="0" y="0"/>
            <a:ext cx="12192000" cy="1800000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28175C-EF82-086C-34BA-4A9193AAB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4" y="296864"/>
            <a:ext cx="320037" cy="360362"/>
          </a:xfrm>
          <a:prstGeom prst="rect">
            <a:avLst/>
          </a:prstGeom>
        </p:spPr>
      </p:pic>
      <p:pic>
        <p:nvPicPr>
          <p:cNvPr id="13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1F8B8EC-DE85-1FE5-48BF-4D65C52A8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 flipV="1">
            <a:off x="-975375" y="-4710388"/>
            <a:ext cx="16424332" cy="14066636"/>
          </a:xfrm>
          <a:prstGeom prst="rect">
            <a:avLst/>
          </a:prstGeom>
        </p:spPr>
      </p:pic>
      <p:sp>
        <p:nvSpPr>
          <p:cNvPr id="2" name="Rectangle: Rounded Corners 188">
            <a:extLst>
              <a:ext uri="{FF2B5EF4-FFF2-40B4-BE49-F238E27FC236}">
                <a16:creationId xmlns:a16="http://schemas.microsoft.com/office/drawing/2014/main" id="{40BE8811-0EA9-E2B9-DAEC-779B8BB514A4}"/>
              </a:ext>
            </a:extLst>
          </p:cNvPr>
          <p:cNvSpPr>
            <a:spLocks/>
          </p:cNvSpPr>
          <p:nvPr userDrawn="1"/>
        </p:nvSpPr>
        <p:spPr>
          <a:xfrm>
            <a:off x="250524" y="1198665"/>
            <a:ext cx="5040000" cy="734131"/>
          </a:xfrm>
          <a:prstGeom prst="roundRect">
            <a:avLst>
              <a:gd name="adj" fmla="val 10593"/>
            </a:avLst>
          </a:prstGeom>
          <a:gradFill>
            <a:gsLst>
              <a:gs pos="100000">
                <a:srgbClr val="F569FF"/>
              </a:gs>
              <a:gs pos="0">
                <a:srgbClr val="2091F9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  <p:sp>
        <p:nvSpPr>
          <p:cNvPr id="4" name="Rectangle: Rounded Corners 158">
            <a:extLst>
              <a:ext uri="{FF2B5EF4-FFF2-40B4-BE49-F238E27FC236}">
                <a16:creationId xmlns:a16="http://schemas.microsoft.com/office/drawing/2014/main" id="{C46E1AE1-CD83-9774-A51B-04BF935C21CF}"/>
              </a:ext>
            </a:extLst>
          </p:cNvPr>
          <p:cNvSpPr/>
          <p:nvPr userDrawn="1"/>
        </p:nvSpPr>
        <p:spPr>
          <a:xfrm>
            <a:off x="242530" y="1674261"/>
            <a:ext cx="5761945" cy="4676947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noFill/>
          </a:ln>
          <a:effectLst>
            <a:outerShdw blurRad="444500" dir="17220000" algn="ctr" rotWithShape="0">
              <a:srgbClr val="22283A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192">
            <a:extLst>
              <a:ext uri="{FF2B5EF4-FFF2-40B4-BE49-F238E27FC236}">
                <a16:creationId xmlns:a16="http://schemas.microsoft.com/office/drawing/2014/main" id="{92E8A924-103B-A06A-945B-740CB732101B}"/>
              </a:ext>
            </a:extLst>
          </p:cNvPr>
          <p:cNvSpPr>
            <a:spLocks/>
          </p:cNvSpPr>
          <p:nvPr userDrawn="1"/>
        </p:nvSpPr>
        <p:spPr>
          <a:xfrm>
            <a:off x="6159244" y="1198665"/>
            <a:ext cx="5040000" cy="734131"/>
          </a:xfrm>
          <a:prstGeom prst="roundRect">
            <a:avLst>
              <a:gd name="adj" fmla="val 12323"/>
            </a:avLst>
          </a:prstGeom>
          <a:gradFill>
            <a:gsLst>
              <a:gs pos="20000">
                <a:srgbClr val="2091F9"/>
              </a:gs>
              <a:gs pos="75000">
                <a:srgbClr val="17D6EA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eral Sans" pitchFamily="50" charset="0"/>
              <a:ea typeface="+mn-ea"/>
              <a:cs typeface="+mn-cs"/>
            </a:endParaRPr>
          </a:p>
        </p:txBody>
      </p:sp>
      <p:sp>
        <p:nvSpPr>
          <p:cNvPr id="6" name="Rectangle: Rounded Corners 189">
            <a:extLst>
              <a:ext uri="{FF2B5EF4-FFF2-40B4-BE49-F238E27FC236}">
                <a16:creationId xmlns:a16="http://schemas.microsoft.com/office/drawing/2014/main" id="{613566B5-823B-886A-6ECE-4242F816A09D}"/>
              </a:ext>
            </a:extLst>
          </p:cNvPr>
          <p:cNvSpPr/>
          <p:nvPr userDrawn="1"/>
        </p:nvSpPr>
        <p:spPr>
          <a:xfrm>
            <a:off x="6156327" y="1674261"/>
            <a:ext cx="5761945" cy="4676947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noFill/>
          </a:ln>
          <a:effectLst>
            <a:outerShdw blurRad="444500" dir="17220000" algn="ctr" rotWithShape="0">
              <a:srgbClr val="22283A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6919843F-DCD4-6BBA-14EE-6DF5952365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493" y="1937939"/>
            <a:ext cx="5287963" cy="4196154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76AF274-AD24-826B-32B6-3D0AD0EDAD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23546" y="1932797"/>
            <a:ext cx="5287963" cy="4196154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DEA13DC-2F05-D409-A1F1-774C0CD850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39" y="1289887"/>
            <a:ext cx="4736032" cy="37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Section Title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BD7B8E5E-A91B-3D85-A335-8A974AA47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1932" y="1290722"/>
            <a:ext cx="4698659" cy="378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Section Title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8BD7CA96-44A8-68D2-08E1-9188B9D15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216" y="588994"/>
            <a:ext cx="11145440" cy="46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Title Continuing Here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0BD87C7-9F38-B843-0ABF-43EC331B25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First line of the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026AE5-7939-0AD7-F7F1-1F2686224E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A16622-79B9-BB42-A142-4C7171333E74}" type="datetimeFigureOut">
              <a:rPr lang="fr-FR" smtClean="0"/>
              <a:pPr/>
              <a:t>30/01/2025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5FF4E1-0176-5171-06B0-AB230904EC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dirty="0"/>
              <a:t>Copyright Quandela 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6EC734-F06E-DAC6-DB42-D72A0781A7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DE5CE1B-7468-DA41-BA80-FBC5B16DD6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3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DBCBA6-D584-0706-9872-BF065A907A22}"/>
              </a:ext>
            </a:extLst>
          </p:cNvPr>
          <p:cNvSpPr/>
          <p:nvPr userDrawn="1"/>
        </p:nvSpPr>
        <p:spPr>
          <a:xfrm>
            <a:off x="0" y="0"/>
            <a:ext cx="12192000" cy="1800000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28175C-EF82-086C-34BA-4A9193AAB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4" y="296864"/>
            <a:ext cx="320037" cy="360362"/>
          </a:xfrm>
          <a:prstGeom prst="rect">
            <a:avLst/>
          </a:prstGeom>
        </p:spPr>
      </p:pic>
      <p:pic>
        <p:nvPicPr>
          <p:cNvPr id="13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1F8B8EC-DE85-1FE5-48BF-4D65C52A8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 flipV="1">
            <a:off x="-975375" y="-4839598"/>
            <a:ext cx="16424332" cy="14066636"/>
          </a:xfrm>
          <a:prstGeom prst="rect">
            <a:avLst/>
          </a:prstGeom>
        </p:spPr>
      </p:pic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19AC9DA9-77C5-966B-F586-3A430CBF9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216" y="588994"/>
            <a:ext cx="11145440" cy="46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Title Continuing Here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130753-A65F-D4E3-1872-FB24FD37B9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First line of the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495430-ECEA-7287-47F7-E1E1F7F783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A16622-79B9-BB42-A142-4C7171333E74}" type="datetimeFigureOut">
              <a:rPr lang="fr-FR" smtClean="0"/>
              <a:pPr/>
              <a:t>30/01/2025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E74F9B-1A23-AA86-B25F-5B9C840EBD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Copyright Quandela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0F54F-67D6-3D1B-DF9C-490CD87170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DE5CE1B-7468-DA41-BA80-FBC5B16DD6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01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DBCBA6-D584-0706-9872-BF065A907A22}"/>
              </a:ext>
            </a:extLst>
          </p:cNvPr>
          <p:cNvSpPr/>
          <p:nvPr userDrawn="1"/>
        </p:nvSpPr>
        <p:spPr>
          <a:xfrm>
            <a:off x="0" y="0"/>
            <a:ext cx="12192000" cy="1800000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28175C-EF82-086C-34BA-4A9193AAB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4" y="296864"/>
            <a:ext cx="320037" cy="360362"/>
          </a:xfrm>
          <a:prstGeom prst="rect">
            <a:avLst/>
          </a:prstGeom>
        </p:spPr>
      </p:pic>
      <p:pic>
        <p:nvPicPr>
          <p:cNvPr id="13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1F8B8EC-DE85-1FE5-48BF-4D65C52A8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 flipV="1">
            <a:off x="-975375" y="-4839598"/>
            <a:ext cx="16424332" cy="14066636"/>
          </a:xfrm>
          <a:prstGeom prst="rect">
            <a:avLst/>
          </a:prstGeom>
        </p:spPr>
      </p:pic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E8037352-FE14-E21F-0141-5245039A9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216" y="588994"/>
            <a:ext cx="11145440" cy="46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Title Continuing Here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A2A52179-AA1E-84EA-6F08-4B4F3E85AD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First line of the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5577BD-8FE9-286C-206B-CECA6EE317F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A16622-79B9-BB42-A142-4C7171333E74}" type="datetimeFigureOut">
              <a:rPr lang="fr-FR" smtClean="0"/>
              <a:pPr/>
              <a:t>30/01/2025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0A4CAF-3861-3B2D-C6C4-2BA2E3E8F07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Copyright Quandela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F8FF00-C5BD-11F0-DA62-DF34B91AD1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DE5CE1B-7468-DA41-BA80-FBC5B16DD68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9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DBCBA6-D584-0706-9872-BF065A907A22}"/>
              </a:ext>
            </a:extLst>
          </p:cNvPr>
          <p:cNvSpPr/>
          <p:nvPr userDrawn="1"/>
        </p:nvSpPr>
        <p:spPr>
          <a:xfrm>
            <a:off x="0" y="0"/>
            <a:ext cx="12192000" cy="1800000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28175C-EF82-086C-34BA-4A9193AAB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4" y="296864"/>
            <a:ext cx="320037" cy="360362"/>
          </a:xfrm>
          <a:prstGeom prst="rect">
            <a:avLst/>
          </a:prstGeom>
        </p:spPr>
      </p:pic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1F15CD19-03EE-C136-AA74-13C373710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216" y="588994"/>
            <a:ext cx="11145440" cy="46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</a:rPr>
              <a:t>Title Continuing Here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528F4AF-3683-7681-56F7-ED522D643B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eneral Sans" pitchFamily="50" charset="0"/>
              </a:rPr>
              <a:t>First line of the title</a:t>
            </a:r>
            <a:endParaRPr lang="en-US" sz="3600" dirty="0">
              <a:solidFill>
                <a:schemeClr val="bg1"/>
              </a:solidFill>
              <a:latin typeface="General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6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522D0A-3EAC-0BF9-A2A0-0C2D9AE293F2}"/>
              </a:ext>
            </a:extLst>
          </p:cNvPr>
          <p:cNvSpPr/>
          <p:nvPr userDrawn="1"/>
        </p:nvSpPr>
        <p:spPr>
          <a:xfrm>
            <a:off x="0" y="-1"/>
            <a:ext cx="8301038" cy="6858001"/>
          </a:xfrm>
          <a:prstGeom prst="rect">
            <a:avLst/>
          </a:prstGeom>
          <a:solidFill>
            <a:srgbClr val="13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A135A7-8283-F4DF-1AAA-1AF134F799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6" y="523311"/>
            <a:ext cx="3671121" cy="7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119F6ABF-0E58-1219-9094-241133832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Copyright Quandela 2022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D0669CD-18AF-677A-88EC-B04206699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3083" y="63615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5CE1B-7468-DA41-BA80-FBC5B16DD68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E75DE1DD-B1B7-C344-698A-AF72BB25C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2035" y="6334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6622-79B9-BB42-A142-4C7171333E74}" type="datetimeFigureOut">
              <a:rPr lang="fr-FR" smtClean="0"/>
              <a:pPr/>
              <a:t>30/01/2025</a:t>
            </a:fld>
            <a:endParaRPr lang="fr-FR" dirty="0"/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473317-58FD-5ED2-7840-9DD937FAF2F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 flipV="1">
            <a:off x="-1247225" y="-2714236"/>
            <a:ext cx="16424332" cy="140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70" r:id="rId3"/>
    <p:sldLayoutId id="2147483671" r:id="rId4"/>
    <p:sldLayoutId id="2147483669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321.png"/><Relationship Id="rId10" Type="http://schemas.openxmlformats.org/officeDocument/2006/relationships/image" Target="../media/image370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67.png"/><Relationship Id="rId5" Type="http://schemas.openxmlformats.org/officeDocument/2006/relationships/image" Target="../media/image321.png"/><Relationship Id="rId10" Type="http://schemas.openxmlformats.org/officeDocument/2006/relationships/image" Target="../media/image370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321.png"/><Relationship Id="rId10" Type="http://schemas.openxmlformats.org/officeDocument/2006/relationships/image" Target="../media/image37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18.jpe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61.png"/><Relationship Id="rId4" Type="http://schemas.openxmlformats.org/officeDocument/2006/relationships/image" Target="../media/image41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1.png"/><Relationship Id="rId11" Type="http://schemas.openxmlformats.org/officeDocument/2006/relationships/image" Target="../media/image431.png"/><Relationship Id="rId5" Type="http://schemas.openxmlformats.org/officeDocument/2006/relationships/image" Target="../media/image321.png"/><Relationship Id="rId10" Type="http://schemas.openxmlformats.org/officeDocument/2006/relationships/image" Target="../media/image420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1.png"/><Relationship Id="rId11" Type="http://schemas.openxmlformats.org/officeDocument/2006/relationships/image" Target="../media/image78.png"/><Relationship Id="rId5" Type="http://schemas.openxmlformats.org/officeDocument/2006/relationships/image" Target="../media/image321.png"/><Relationship Id="rId10" Type="http://schemas.openxmlformats.org/officeDocument/2006/relationships/image" Target="../media/image77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0.png"/><Relationship Id="rId7" Type="http://schemas.openxmlformats.org/officeDocument/2006/relationships/image" Target="../media/image10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9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0.png"/><Relationship Id="rId3" Type="http://schemas.openxmlformats.org/officeDocument/2006/relationships/image" Target="../media/image140.png"/><Relationship Id="rId7" Type="http://schemas.openxmlformats.org/officeDocument/2006/relationships/image" Target="../media/image101.png"/><Relationship Id="rId12" Type="http://schemas.openxmlformats.org/officeDocument/2006/relationships/image" Target="../media/image7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20.png"/><Relationship Id="rId9" Type="http://schemas.openxmlformats.org/officeDocument/2006/relationships/image" Target="../media/image93.png"/><Relationship Id="rId14" Type="http://schemas.openxmlformats.org/officeDocument/2006/relationships/image" Target="../media/image3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09.png"/><Relationship Id="rId10" Type="http://schemas.openxmlformats.org/officeDocument/2006/relationships/image" Target="../media/image108.png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0.png"/><Relationship Id="rId18" Type="http://schemas.openxmlformats.org/officeDocument/2006/relationships/image" Target="../media/image240.png"/><Relationship Id="rId7" Type="http://schemas.openxmlformats.org/officeDocument/2006/relationships/image" Target="../media/image101.png"/><Relationship Id="rId12" Type="http://schemas.openxmlformats.org/officeDocument/2006/relationships/image" Target="../media/image180.png"/><Relationship Id="rId17" Type="http://schemas.openxmlformats.org/officeDocument/2006/relationships/image" Target="../media/image99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71.png"/><Relationship Id="rId15" Type="http://schemas.openxmlformats.org/officeDocument/2006/relationships/image" Target="../media/image210.png"/><Relationship Id="rId10" Type="http://schemas.openxmlformats.org/officeDocument/2006/relationships/image" Target="../media/image98.png"/><Relationship Id="rId19" Type="http://schemas.openxmlformats.org/officeDocument/2006/relationships/image" Target="../media/image250.png"/><Relationship Id="rId9" Type="http://schemas.openxmlformats.org/officeDocument/2006/relationships/image" Target="../media/image161.png"/><Relationship Id="rId14" Type="http://schemas.openxmlformats.org/officeDocument/2006/relationships/image" Target="../media/image2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9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00.png"/><Relationship Id="rId9" Type="http://schemas.openxmlformats.org/officeDocument/2006/relationships/image" Target="../media/image4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94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01.png"/><Relationship Id="rId7" Type="http://schemas.openxmlformats.org/officeDocument/2006/relationships/image" Target="../media/image101.png"/><Relationship Id="rId12" Type="http://schemas.openxmlformats.org/officeDocument/2006/relationships/image" Target="../media/image99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980.png"/><Relationship Id="rId10" Type="http://schemas.openxmlformats.org/officeDocument/2006/relationships/image" Target="../media/image97.png"/><Relationship Id="rId9" Type="http://schemas.openxmlformats.org/officeDocument/2006/relationships/image" Target="../media/image960.png"/><Relationship Id="rId1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03.png"/><Relationship Id="rId9" Type="http://schemas.openxmlformats.org/officeDocument/2006/relationships/image" Target="../media/image101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0.png"/><Relationship Id="rId4" Type="http://schemas.openxmlformats.org/officeDocument/2006/relationships/image" Target="../media/image104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9" Type="http://schemas.openxmlformats.org/officeDocument/2006/relationships/image" Target="../media/image12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7" Type="http://schemas.openxmlformats.org/officeDocument/2006/relationships/image" Target="../media/image1000.png"/><Relationship Id="rId1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1.png"/><Relationship Id="rId10" Type="http://schemas.openxmlformats.org/officeDocument/2006/relationships/image" Target="../media/image129.png"/><Relationship Id="rId9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11C69-DEF4-FA9D-DAC5-01A910FF6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735" y="1974574"/>
            <a:ext cx="5958543" cy="1454426"/>
          </a:xfrm>
        </p:spPr>
        <p:txBody>
          <a:bodyPr/>
          <a:lstStyle/>
          <a:p>
            <a:r>
              <a:rPr lang="en-US" dirty="0"/>
              <a:t>Lecture on (photonic) fault-tolerant quantum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05FBE-8BEA-BBD5-F278-C6E40D8D0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BD18C-DA5F-0DB8-0547-306A56AE14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Paul Hilaire</a:t>
            </a:r>
          </a:p>
        </p:txBody>
      </p:sp>
    </p:spTree>
    <p:extLst>
      <p:ext uri="{BB962C8B-B14F-4D97-AF65-F5344CB8AC3E}">
        <p14:creationId xmlns:p14="http://schemas.microsoft.com/office/powerpoint/2010/main" val="214237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Repetition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03C37D-FE9C-F6A4-BB34-40F4DA91991A}"/>
                  </a:ext>
                </a:extLst>
              </p:cNvPr>
              <p:cNvSpPr txBox="1"/>
              <p:nvPr/>
            </p:nvSpPr>
            <p:spPr>
              <a:xfrm>
                <a:off x="709216" y="1880007"/>
                <a:ext cx="113557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The repetition code is a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[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1,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]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code with a trivial decoder (majority vote)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03C37D-FE9C-F6A4-BB34-40F4DA919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16" y="1880007"/>
                <a:ext cx="11355784" cy="477054"/>
              </a:xfrm>
              <a:prstGeom prst="rect">
                <a:avLst/>
              </a:prstGeom>
              <a:blipFill>
                <a:blip r:embed="rId2"/>
                <a:stretch>
                  <a:fillRect l="-859" t="-8861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C48643-007F-A270-216C-C1938F1CE1A6}"/>
                  </a:ext>
                </a:extLst>
              </p:cNvPr>
              <p:cNvSpPr txBox="1"/>
              <p:nvPr/>
            </p:nvSpPr>
            <p:spPr>
              <a:xfrm>
                <a:off x="709216" y="2667709"/>
                <a:ext cx="11355784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The logical bit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 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or 1 is encoded as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=0…0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=1…1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C48643-007F-A270-216C-C1938F1CE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16" y="2667709"/>
                <a:ext cx="11355784" cy="1246495"/>
              </a:xfrm>
              <a:prstGeom prst="rect">
                <a:avLst/>
              </a:prstGeom>
              <a:blipFill>
                <a:blip r:embed="rId3"/>
                <a:stretch>
                  <a:fillRect l="-859" t="-3922" b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A1F002-AE05-B007-8DF7-882A5D669307}"/>
                  </a:ext>
                </a:extLst>
              </p:cNvPr>
              <p:cNvSpPr txBox="1"/>
              <p:nvPr/>
            </p:nvSpPr>
            <p:spPr>
              <a:xfrm>
                <a:off x="709216" y="4262413"/>
                <a:ext cx="1135578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How does it work?</a:t>
                </a:r>
              </a:p>
              <a:p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If you receive the bitstring (encoded using a 3-bit repetition code)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010</m:t>
                    </m:r>
                  </m:oMath>
                </a14:m>
                <a:r>
                  <a:rPr lang="en-US" sz="25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, what is the most likely error?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A1F002-AE05-B007-8DF7-882A5D669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16" y="4262413"/>
                <a:ext cx="11355784" cy="1631216"/>
              </a:xfrm>
              <a:prstGeom prst="rect">
                <a:avLst/>
              </a:prstGeom>
              <a:blipFill>
                <a:blip r:embed="rId4"/>
                <a:stretch>
                  <a:fillRect l="-859" t="-2612" b="-7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7D5CB4-EFE7-B6A1-E265-7D85EC707965}"/>
                  </a:ext>
                </a:extLst>
              </p:cNvPr>
              <p:cNvSpPr txBox="1"/>
              <p:nvPr/>
            </p:nvSpPr>
            <p:spPr>
              <a:xfrm>
                <a:off x="3381154" y="5872505"/>
                <a:ext cx="7304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30A949"/>
                    </a:solidFill>
                  </a:rPr>
                  <a:t>Assuming independent symmetric errors (below ½), the most likely error is e=010 and the codeword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 dirty="0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</a:rPr>
                      <m:t> = 000</m:t>
                    </m:r>
                  </m:oMath>
                </a14:m>
                <a:endParaRPr lang="en-US" i="1" dirty="0">
                  <a:solidFill>
                    <a:srgbClr val="30A949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7D5CB4-EFE7-B6A1-E265-7D85EC707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154" y="5872505"/>
                <a:ext cx="7304567" cy="646331"/>
              </a:xfrm>
              <a:prstGeom prst="rect">
                <a:avLst/>
              </a:prstGeom>
              <a:blipFill>
                <a:blip r:embed="rId5"/>
                <a:stretch>
                  <a:fillRect l="-751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9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43D8B31C-AE93-5A9D-4C48-BC8DBEE64EEE}"/>
              </a:ext>
            </a:extLst>
          </p:cNvPr>
          <p:cNvSpPr/>
          <p:nvPr/>
        </p:nvSpPr>
        <p:spPr>
          <a:xfrm>
            <a:off x="5807242" y="3509001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9F577B-1190-65BA-2E75-53BF81F1B882}"/>
              </a:ext>
            </a:extLst>
          </p:cNvPr>
          <p:cNvSpPr/>
          <p:nvPr/>
        </p:nvSpPr>
        <p:spPr>
          <a:xfrm>
            <a:off x="7676148" y="3626145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Simpler example with classical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5" y="1928779"/>
                <a:ext cx="749000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Hamming code: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ym typeface="Wingdings" panose="05000000000000000000" pitchFamily="2" charset="2"/>
                  </a:rPr>
                  <a:t>Encode 4 logical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ym typeface="Wingdings" panose="05000000000000000000" pitchFamily="2" charset="2"/>
                  </a:rPr>
                  <a:t>Into 7 physical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7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5" y="1928779"/>
                <a:ext cx="7490002" cy="1246495"/>
              </a:xfrm>
              <a:prstGeom prst="rect">
                <a:avLst/>
              </a:prstGeom>
              <a:blipFill>
                <a:blip r:embed="rId2"/>
                <a:stretch>
                  <a:fillRect l="-1302" t="-3415" b="-1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/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  <a:blipFill>
                <a:blip r:embed="rId3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/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  <a:blipFill>
                <a:blip r:embed="rId4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9919BF3-F8FD-0128-F3B3-7846CDFEE482}"/>
              </a:ext>
            </a:extLst>
          </p:cNvPr>
          <p:cNvSpPr/>
          <p:nvPr/>
        </p:nvSpPr>
        <p:spPr>
          <a:xfrm>
            <a:off x="6882063" y="2156058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/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  <a:blipFill>
                <a:blip r:embed="rId5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/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blipFill>
                <a:blip r:embed="rId6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/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  <a:blipFill>
                <a:blip r:embed="rId7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/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  <a:blipFill>
                <a:blip r:embed="rId8"/>
                <a:stretch>
                  <a:fillRect l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/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  <a:blipFill>
                <a:blip r:embed="rId9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/>
              <p:nvPr/>
            </p:nvSpPr>
            <p:spPr>
              <a:xfrm>
                <a:off x="235444" y="3251840"/>
                <a:ext cx="28456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ym typeface="Wingdings" panose="05000000000000000000" pitchFamily="2" charset="2"/>
                  </a:rPr>
                  <a:t>Circle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⊕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4" y="3251840"/>
                <a:ext cx="2845615" cy="861774"/>
              </a:xfrm>
              <a:prstGeom prst="rect">
                <a:avLst/>
              </a:prstGeom>
              <a:blipFill>
                <a:blip r:embed="rId10"/>
                <a:stretch>
                  <a:fillRect l="-3648" t="-4930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CA4A256D-B49C-CCA3-E541-EC022F036A3A}"/>
              </a:ext>
            </a:extLst>
          </p:cNvPr>
          <p:cNvSpPr/>
          <p:nvPr/>
        </p:nvSpPr>
        <p:spPr>
          <a:xfrm>
            <a:off x="5806441" y="3505806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D2147-DB94-E718-7F67-9E26FAC02088}"/>
                  </a:ext>
                </a:extLst>
              </p:cNvPr>
              <p:cNvSpPr txBox="1"/>
              <p:nvPr/>
            </p:nvSpPr>
            <p:spPr>
              <a:xfrm>
                <a:off x="235444" y="4548058"/>
                <a:ext cx="4919028" cy="1109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</m:m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D2147-DB94-E718-7F67-9E26FAC0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4" y="4548058"/>
                <a:ext cx="4919028" cy="11097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047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43D8B31C-AE93-5A9D-4C48-BC8DBEE64EEE}"/>
              </a:ext>
            </a:extLst>
          </p:cNvPr>
          <p:cNvSpPr/>
          <p:nvPr/>
        </p:nvSpPr>
        <p:spPr>
          <a:xfrm>
            <a:off x="5807242" y="3509001"/>
            <a:ext cx="2926080" cy="2926080"/>
          </a:xfrm>
          <a:prstGeom prst="ellipse">
            <a:avLst/>
          </a:prstGeom>
          <a:solidFill>
            <a:srgbClr val="BDDAE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9F577B-1190-65BA-2E75-53BF81F1B882}"/>
              </a:ext>
            </a:extLst>
          </p:cNvPr>
          <p:cNvSpPr/>
          <p:nvPr/>
        </p:nvSpPr>
        <p:spPr>
          <a:xfrm>
            <a:off x="7676148" y="3626145"/>
            <a:ext cx="2926080" cy="2926080"/>
          </a:xfrm>
          <a:prstGeom prst="ellipse">
            <a:avLst/>
          </a:prstGeom>
          <a:solidFill>
            <a:srgbClr val="BDDAE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Simpler example with classical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5" y="1928779"/>
                <a:ext cx="749000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Hamming code: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ym typeface="Wingdings" panose="05000000000000000000" pitchFamily="2" charset="2"/>
                  </a:rPr>
                  <a:t>Encode 4 logical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sym typeface="Wingdings" panose="05000000000000000000" pitchFamily="2" charset="2"/>
                  </a:rPr>
                  <a:t>Into 7 physical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7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5" y="1928779"/>
                <a:ext cx="7490002" cy="1246495"/>
              </a:xfrm>
              <a:prstGeom prst="rect">
                <a:avLst/>
              </a:prstGeom>
              <a:blipFill>
                <a:blip r:embed="rId2"/>
                <a:stretch>
                  <a:fillRect l="-1302" t="-3415" b="-1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/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  <a:blipFill>
                <a:blip r:embed="rId3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/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  <a:blipFill>
                <a:blip r:embed="rId4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9919BF3-F8FD-0128-F3B3-7846CDFEE482}"/>
              </a:ext>
            </a:extLst>
          </p:cNvPr>
          <p:cNvSpPr/>
          <p:nvPr/>
        </p:nvSpPr>
        <p:spPr>
          <a:xfrm>
            <a:off x="6882063" y="2156058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/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  <a:blipFill>
                <a:blip r:embed="rId5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/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blipFill>
                <a:blip r:embed="rId6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/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  <a:blipFill>
                <a:blip r:embed="rId7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/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  <a:blipFill>
                <a:blip r:embed="rId8"/>
                <a:stretch>
                  <a:fillRect l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/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  <a:blipFill>
                <a:blip r:embed="rId9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/>
              <p:nvPr/>
            </p:nvSpPr>
            <p:spPr>
              <a:xfrm>
                <a:off x="235444" y="3251840"/>
                <a:ext cx="28456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ym typeface="Wingdings" panose="05000000000000000000" pitchFamily="2" charset="2"/>
                  </a:rPr>
                  <a:t>Circle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⊕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4" y="3251840"/>
                <a:ext cx="2845615" cy="861774"/>
              </a:xfrm>
              <a:prstGeom prst="rect">
                <a:avLst/>
              </a:prstGeom>
              <a:blipFill>
                <a:blip r:embed="rId10"/>
                <a:stretch>
                  <a:fillRect l="-3648" t="-4930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/>
              <p:nvPr/>
            </p:nvSpPr>
            <p:spPr>
              <a:xfrm>
                <a:off x="235443" y="4153017"/>
                <a:ext cx="5704949" cy="201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ym typeface="Wingdings" panose="05000000000000000000" pitchFamily="2" charset="2"/>
                  </a:rPr>
                  <a:t>Invalid codeword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𝑐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7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b="0" dirty="0">
                    <a:sym typeface="Wingdings" panose="05000000000000000000" pitchFamily="2" charset="2"/>
                  </a:rPr>
                  <a:t>Syndrome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s</m:t>
                    </m:r>
                    <m:r>
                      <a:rPr lang="en-US" sz="25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p>
                    </m:sSup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≠0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Example: 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p>
                    </m:sSup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0,1, 1</m:t>
                            </m:r>
                          </m:e>
                        </m:d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p>
                    </m:sSup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3" y="4153017"/>
                <a:ext cx="5704949" cy="2015936"/>
              </a:xfrm>
              <a:prstGeom prst="rect">
                <a:avLst/>
              </a:prstGeom>
              <a:blipFill>
                <a:blip r:embed="rId11"/>
                <a:stretch>
                  <a:fillRect l="-1818" t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CA4A256D-B49C-CCA3-E541-EC022F036A3A}"/>
              </a:ext>
            </a:extLst>
          </p:cNvPr>
          <p:cNvSpPr/>
          <p:nvPr/>
        </p:nvSpPr>
        <p:spPr>
          <a:xfrm>
            <a:off x="5806441" y="3505806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8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43D8B31C-AE93-5A9D-4C48-BC8DBEE64EEE}"/>
              </a:ext>
            </a:extLst>
          </p:cNvPr>
          <p:cNvSpPr/>
          <p:nvPr/>
        </p:nvSpPr>
        <p:spPr>
          <a:xfrm>
            <a:off x="5807242" y="3509001"/>
            <a:ext cx="2926080" cy="2926080"/>
          </a:xfrm>
          <a:prstGeom prst="ellipse">
            <a:avLst/>
          </a:prstGeom>
          <a:solidFill>
            <a:srgbClr val="BDDAE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9F577B-1190-65BA-2E75-53BF81F1B882}"/>
              </a:ext>
            </a:extLst>
          </p:cNvPr>
          <p:cNvSpPr/>
          <p:nvPr/>
        </p:nvSpPr>
        <p:spPr>
          <a:xfrm>
            <a:off x="7676148" y="3626145"/>
            <a:ext cx="2926080" cy="2926080"/>
          </a:xfrm>
          <a:prstGeom prst="ellipse">
            <a:avLst/>
          </a:prstGeom>
          <a:solidFill>
            <a:srgbClr val="BDDAE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Simpler example with classical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88918" y="2243183"/>
                <a:ext cx="6520925" cy="1676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General problem of error correction:</a:t>
                </a: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“Given a syndrome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s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, recover ideally the most likely error that outputs a syndrome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"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</m:t>
                      </m:r>
                      <m:r>
                        <a:rPr lang="en-US" sz="28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“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" y="2243183"/>
                <a:ext cx="6520925" cy="1676356"/>
              </a:xfrm>
              <a:prstGeom prst="rect">
                <a:avLst/>
              </a:prstGeom>
              <a:blipFill>
                <a:blip r:embed="rId2"/>
                <a:stretch>
                  <a:fillRect l="-1590" t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/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  <a:blipFill>
                <a:blip r:embed="rId3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/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  <a:blipFill>
                <a:blip r:embed="rId4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9919BF3-F8FD-0128-F3B3-7846CDFEE482}"/>
              </a:ext>
            </a:extLst>
          </p:cNvPr>
          <p:cNvSpPr/>
          <p:nvPr/>
        </p:nvSpPr>
        <p:spPr>
          <a:xfrm>
            <a:off x="6882063" y="2156058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/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  <a:blipFill>
                <a:blip r:embed="rId5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/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blipFill>
                <a:blip r:embed="rId6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/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  <a:blipFill>
                <a:blip r:embed="rId7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/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  <a:blipFill>
                <a:blip r:embed="rId8"/>
                <a:stretch>
                  <a:fillRect l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/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  <a:blipFill>
                <a:blip r:embed="rId9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CA4A256D-B49C-CCA3-E541-EC022F036A3A}"/>
              </a:ext>
            </a:extLst>
          </p:cNvPr>
          <p:cNvSpPr/>
          <p:nvPr/>
        </p:nvSpPr>
        <p:spPr>
          <a:xfrm>
            <a:off x="5806441" y="3505806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F2FA2-BF3C-EFAF-0CA6-E91E4779AE41}"/>
                  </a:ext>
                </a:extLst>
              </p:cNvPr>
              <p:cNvSpPr txBox="1"/>
              <p:nvPr/>
            </p:nvSpPr>
            <p:spPr>
              <a:xfrm>
                <a:off x="80633" y="3788281"/>
                <a:ext cx="6630383" cy="1666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Given an error sampling probability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(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, </a:t>
                </a: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We want (ideally):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𝑀𝐿𝐷𝑒𝑐</m:t>
                      </m:r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s</m:t>
                          </m:r>
                        </m:e>
                      </m:d>
                    </m:oMath>
                  </m:oMathPara>
                </a14:m>
                <a:endParaRPr lang="en-US" sz="2500" b="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 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argmin</m:t>
                          </m:r>
                        </m:e>
                        <m:sub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500" b="0" i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i</m:t>
                              </m:r>
                            </m:sub>
                          </m:sSub>
                        </m:sub>
                      </m:sSub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d>
                        <m:dPr>
                          <m:begChr m:val="["/>
                          <m:endChr m:val="|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H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i</m:t>
                          </m:r>
                        </m:sub>
                      </m:sSub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s</m:t>
                      </m:r>
                      <m:r>
                        <a:rPr lang="en-US" sz="25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] 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F2FA2-BF3C-EFAF-0CA6-E91E4779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3" y="3788281"/>
                <a:ext cx="6630383" cy="1666738"/>
              </a:xfrm>
              <a:prstGeom prst="rect">
                <a:avLst/>
              </a:prstGeom>
              <a:blipFill>
                <a:blip r:embed="rId10"/>
                <a:stretch>
                  <a:fillRect l="-1471" t="-2555" b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F9B2F6B-CC5D-29A1-9A94-884C656BF874}"/>
              </a:ext>
            </a:extLst>
          </p:cNvPr>
          <p:cNvSpPr txBox="1"/>
          <p:nvPr/>
        </p:nvSpPr>
        <p:spPr>
          <a:xfrm>
            <a:off x="384831" y="5717595"/>
            <a:ext cx="66303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FF0000"/>
                </a:solidFill>
                <a:sym typeface="Wingdings" panose="05000000000000000000" pitchFamily="2" charset="2"/>
              </a:rPr>
              <a:t>What is the most likely error, having this syndrome?</a:t>
            </a:r>
            <a:endParaRPr lang="en-US" sz="25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8CE33E-4E88-5835-87F2-740C55196BD5}"/>
                  </a:ext>
                </a:extLst>
              </p:cNvPr>
              <p:cNvSpPr txBox="1"/>
              <p:nvPr/>
            </p:nvSpPr>
            <p:spPr>
              <a:xfrm>
                <a:off x="307786" y="6470587"/>
                <a:ext cx="12408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30A949"/>
                    </a:solidFill>
                  </a:rPr>
                  <a:t>Assuming independent symmetric errors (below ½), the most likely error is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30A949"/>
                    </a:solidFill>
                  </a:rPr>
                  <a:t> bitflip only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8CE33E-4E88-5835-87F2-740C55196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6" y="6470587"/>
                <a:ext cx="12408754" cy="369332"/>
              </a:xfrm>
              <a:prstGeom prst="rect">
                <a:avLst/>
              </a:prstGeom>
              <a:blipFill>
                <a:blip r:embed="rId11"/>
                <a:stretch>
                  <a:fillRect l="-3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36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General summary of classical error correction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A17AF-93D3-212D-24DF-D4BDBABB59EF}"/>
              </a:ext>
            </a:extLst>
          </p:cNvPr>
          <p:cNvSpPr/>
          <p:nvPr/>
        </p:nvSpPr>
        <p:spPr>
          <a:xfrm>
            <a:off x="7332898" y="2763362"/>
            <a:ext cx="1549400" cy="1206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Correction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0FC004-0007-24C3-38C7-4A896B83DFAD}"/>
              </a:ext>
            </a:extLst>
          </p:cNvPr>
          <p:cNvCxnSpPr/>
          <p:nvPr/>
        </p:nvCxnSpPr>
        <p:spPr>
          <a:xfrm>
            <a:off x="5313598" y="5372100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A0070F-F71C-82F2-21E1-A6F24C42DC09}"/>
                  </a:ext>
                </a:extLst>
              </p:cNvPr>
              <p:cNvSpPr/>
              <p:nvPr/>
            </p:nvSpPr>
            <p:spPr>
              <a:xfrm>
                <a:off x="3205398" y="2832100"/>
                <a:ext cx="2108200" cy="29845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/>
                  <a:t>Syndrome extraction</a:t>
                </a:r>
              </a:p>
              <a:p>
                <a:pPr algn="ctr"/>
                <a:r>
                  <a:rPr lang="en-US" sz="2500" dirty="0"/>
                  <a:t>(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500" dirty="0"/>
                  <a:t>) 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A0070F-F71C-82F2-21E1-A6F24C42D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398" y="2832100"/>
                <a:ext cx="2108200" cy="2984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449A00-3EA3-F44C-D4EE-77E5C03EC907}"/>
              </a:ext>
            </a:extLst>
          </p:cNvPr>
          <p:cNvCxnSpPr>
            <a:cxnSpLocks/>
          </p:cNvCxnSpPr>
          <p:nvPr/>
        </p:nvCxnSpPr>
        <p:spPr>
          <a:xfrm>
            <a:off x="-249002" y="3289300"/>
            <a:ext cx="3454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0CD2F5-3344-57E7-8597-19A5F8E6939A}"/>
              </a:ext>
            </a:extLst>
          </p:cNvPr>
          <p:cNvCxnSpPr/>
          <p:nvPr/>
        </p:nvCxnSpPr>
        <p:spPr>
          <a:xfrm>
            <a:off x="8882298" y="3289300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BC562A-40AF-FE9E-C40B-9438F2198210}"/>
              </a:ext>
            </a:extLst>
          </p:cNvPr>
          <p:cNvSpPr/>
          <p:nvPr/>
        </p:nvSpPr>
        <p:spPr>
          <a:xfrm>
            <a:off x="7332898" y="4768850"/>
            <a:ext cx="1549400" cy="1206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Decoding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4B38F3-5A7B-8B22-2FE5-C3E853901DCC}"/>
              </a:ext>
            </a:extLst>
          </p:cNvPr>
          <p:cNvCxnSpPr>
            <a:cxnSpLocks/>
            <a:stCxn id="13" idx="0"/>
            <a:endCxn id="4" idx="2"/>
          </p:cNvCxnSpPr>
          <p:nvPr/>
        </p:nvCxnSpPr>
        <p:spPr>
          <a:xfrm flipV="1">
            <a:off x="8107598" y="3969862"/>
            <a:ext cx="0" cy="7989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5928D0-7F14-0076-0854-DF75CE683DBE}"/>
              </a:ext>
            </a:extLst>
          </p:cNvPr>
          <p:cNvCxnSpPr/>
          <p:nvPr/>
        </p:nvCxnSpPr>
        <p:spPr>
          <a:xfrm>
            <a:off x="5313598" y="3289300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69286F-60EB-9A5C-7E68-8898D9461B03}"/>
                  </a:ext>
                </a:extLst>
              </p:cNvPr>
              <p:cNvSpPr txBox="1"/>
              <p:nvPr/>
            </p:nvSpPr>
            <p:spPr>
              <a:xfrm>
                <a:off x="1366300" y="2763362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𝑒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69286F-60EB-9A5C-7E68-8898D9461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00" y="2763362"/>
                <a:ext cx="1513284" cy="477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Lightning Bolt Drawing - How To Draw A Lightning Bolt Step ...">
            <a:extLst>
              <a:ext uri="{FF2B5EF4-FFF2-40B4-BE49-F238E27FC236}">
                <a16:creationId xmlns:a16="http://schemas.microsoft.com/office/drawing/2014/main" id="{2057A036-9CA4-5F42-1154-265FC7464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13703" r="26150" b="12871"/>
          <a:stretch/>
        </p:blipFill>
        <p:spPr bwMode="auto">
          <a:xfrm>
            <a:off x="1005895" y="2395062"/>
            <a:ext cx="36040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0CDB14-C12C-47FB-ABC2-70656DD948C9}"/>
                  </a:ext>
                </a:extLst>
              </p:cNvPr>
              <p:cNvSpPr txBox="1"/>
              <p:nvPr/>
            </p:nvSpPr>
            <p:spPr>
              <a:xfrm>
                <a:off x="295114" y="3459089"/>
                <a:ext cx="15132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ym typeface="Wingdings" panose="05000000000000000000" pitchFamily="2" charset="2"/>
                  </a:rPr>
                  <a:t>Noise</a:t>
                </a:r>
              </a:p>
              <a:p>
                <a:pPr algn="ctr"/>
                <a:r>
                  <a:rPr lang="en-US" sz="25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𝑒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0CDB14-C12C-47FB-ABC2-70656DD94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4" y="3459089"/>
                <a:ext cx="1513284" cy="861774"/>
              </a:xfrm>
              <a:prstGeom prst="rect">
                <a:avLst/>
              </a:prstGeom>
              <a:blipFill>
                <a:blip r:embed="rId5"/>
                <a:stretch>
                  <a:fillRect t="-493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28FB7C-A7CB-3E0A-8C96-537EEDDD895C}"/>
                  </a:ext>
                </a:extLst>
              </p:cNvPr>
              <p:cNvSpPr txBox="1"/>
              <p:nvPr/>
            </p:nvSpPr>
            <p:spPr>
              <a:xfrm>
                <a:off x="-469900" y="2763362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28FB7C-A7CB-3E0A-8C96-537EEDDD8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9900" y="2763362"/>
                <a:ext cx="1513284" cy="477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B0EA8D-FFF9-A369-D864-17A67D6B295F}"/>
                  </a:ext>
                </a:extLst>
              </p:cNvPr>
              <p:cNvSpPr txBox="1"/>
              <p:nvPr/>
            </p:nvSpPr>
            <p:spPr>
              <a:xfrm>
                <a:off x="5313598" y="2802320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𝑒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B0EA8D-FFF9-A369-D864-17A67D6B2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98" y="2802320"/>
                <a:ext cx="1513284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B6826F-A67A-02B4-049F-F3C20429C92C}"/>
                  </a:ext>
                </a:extLst>
              </p:cNvPr>
              <p:cNvSpPr txBox="1"/>
              <p:nvPr/>
            </p:nvSpPr>
            <p:spPr>
              <a:xfrm>
                <a:off x="5313598" y="5444619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B6826F-A67A-02B4-049F-F3C20429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98" y="5444619"/>
                <a:ext cx="1513284" cy="4770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CB6AE5-0958-C6E8-9A0C-4A7421F69952}"/>
                  </a:ext>
                </a:extLst>
              </p:cNvPr>
              <p:cNvSpPr txBox="1"/>
              <p:nvPr/>
            </p:nvSpPr>
            <p:spPr>
              <a:xfrm>
                <a:off x="7671830" y="4130829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</m:acc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CB6AE5-0958-C6E8-9A0C-4A7421F69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830" y="4130829"/>
                <a:ext cx="1513284" cy="477054"/>
              </a:xfrm>
              <a:prstGeom prst="rect">
                <a:avLst/>
              </a:prstGeom>
              <a:blipFill>
                <a:blip r:embed="rId9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70AB52-5C4D-6550-6278-B70B81096196}"/>
                  </a:ext>
                </a:extLst>
              </p:cNvPr>
              <p:cNvSpPr txBox="1"/>
              <p:nvPr/>
            </p:nvSpPr>
            <p:spPr>
              <a:xfrm>
                <a:off x="9135306" y="2731763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𝑒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</m:acc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70AB52-5C4D-6550-6278-B70B81096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306" y="2731763"/>
                <a:ext cx="1513284" cy="477054"/>
              </a:xfrm>
              <a:prstGeom prst="rect">
                <a:avLst/>
              </a:prstGeom>
              <a:blipFill>
                <a:blip r:embed="rId10"/>
                <a:stretch>
                  <a:fillRect t="-2564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7BD523-3757-8B79-0E84-15674B59EB70}"/>
                  </a:ext>
                </a:extLst>
              </p:cNvPr>
              <p:cNvSpPr txBox="1"/>
              <p:nvPr/>
            </p:nvSpPr>
            <p:spPr>
              <a:xfrm>
                <a:off x="9029917" y="4821372"/>
                <a:ext cx="2997696" cy="129343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0" dirty="0">
                    <a:sym typeface="Wingdings" panose="05000000000000000000" pitchFamily="2" charset="2"/>
                  </a:rPr>
                  <a:t>Successful decoding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𝑒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</m:acc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𝑐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𝑒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</m:acc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7BD523-3757-8B79-0E84-15674B59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917" y="4821372"/>
                <a:ext cx="2997696" cy="1293431"/>
              </a:xfrm>
              <a:prstGeom prst="rect">
                <a:avLst/>
              </a:prstGeom>
              <a:blipFill>
                <a:blip r:embed="rId11"/>
                <a:stretch>
                  <a:fillRect t="-1810"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17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53" y="1178719"/>
            <a:ext cx="10740293" cy="450056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That’s all for</a:t>
            </a:r>
            <a:br>
              <a:rPr lang="en-US" sz="7000" dirty="0"/>
            </a:br>
            <a:r>
              <a:rPr lang="en-US" sz="7000" dirty="0"/>
              <a:t>Classical Error Correction.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Questions?</a:t>
            </a:r>
          </a:p>
          <a:p>
            <a:pPr marL="0" indent="0" algn="ctr">
              <a:buNone/>
            </a:pP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133154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Quantum Error Correction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(intuition)</a:t>
            </a:r>
          </a:p>
        </p:txBody>
      </p:sp>
    </p:spTree>
    <p:extLst>
      <p:ext uri="{BB962C8B-B14F-4D97-AF65-F5344CB8AC3E}">
        <p14:creationId xmlns:p14="http://schemas.microsoft.com/office/powerpoint/2010/main" val="3824141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Challenges of Quantum error 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3215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Challenge 1:</a:t>
            </a:r>
          </a:p>
          <a:p>
            <a:r>
              <a:rPr lang="en-US" sz="2500" dirty="0">
                <a:sym typeface="Wingdings" panose="05000000000000000000" pitchFamily="2" charset="2"/>
              </a:rPr>
              <a:t>Errors in classical computing are discrete.</a:t>
            </a:r>
          </a:p>
          <a:p>
            <a:r>
              <a:rPr lang="en-US" sz="2500" dirty="0">
                <a:sym typeface="Wingdings" panose="05000000000000000000" pitchFamily="2" charset="2"/>
              </a:rPr>
              <a:t>Errors in quantum computing are continuous…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2DC23-0C2E-99DD-47E5-84AB02C082C8}"/>
              </a:ext>
            </a:extLst>
          </p:cNvPr>
          <p:cNvSpPr txBox="1"/>
          <p:nvPr/>
        </p:nvSpPr>
        <p:spPr>
          <a:xfrm>
            <a:off x="197374" y="4975719"/>
            <a:ext cx="113215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Challenge 3:</a:t>
            </a:r>
          </a:p>
          <a:p>
            <a:r>
              <a:rPr lang="en-US" sz="2500" dirty="0">
                <a:sym typeface="Wingdings" panose="05000000000000000000" pitchFamily="2" charset="2"/>
              </a:rPr>
              <a:t>Classical error correction needs to protect against bitflips</a:t>
            </a:r>
          </a:p>
          <a:p>
            <a:r>
              <a:rPr lang="en-US" sz="2500" dirty="0">
                <a:sym typeface="Wingdings" panose="05000000000000000000" pitchFamily="2" charset="2"/>
              </a:rPr>
              <a:t>In quantum computing, the phase is also important!</a:t>
            </a:r>
          </a:p>
          <a:p>
            <a:endParaRPr lang="en-US" sz="2500" dirty="0"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45E54-024A-1CFF-F263-4BA1D89F066C}"/>
              </a:ext>
            </a:extLst>
          </p:cNvPr>
          <p:cNvSpPr txBox="1"/>
          <p:nvPr/>
        </p:nvSpPr>
        <p:spPr>
          <a:xfrm>
            <a:off x="197374" y="3447112"/>
            <a:ext cx="113215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Challenge 2: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Measuring a classical bit is trivial.</a:t>
            </a:r>
          </a:p>
          <a:p>
            <a:r>
              <a:rPr lang="en-US" sz="2500" dirty="0">
                <a:sym typeface="Wingdings" panose="05000000000000000000" pitchFamily="2" charset="2"/>
              </a:rPr>
              <a:t>Measuring a quantum state destroy this state (</a:t>
            </a:r>
            <a:r>
              <a:rPr lang="en-US" sz="2500" dirty="0" err="1">
                <a:sym typeface="Wingdings" panose="05000000000000000000" pitchFamily="2" charset="2"/>
              </a:rPr>
              <a:t>Born’s</a:t>
            </a:r>
            <a:r>
              <a:rPr lang="en-US" sz="2500" dirty="0">
                <a:sym typeface="Wingdings" panose="05000000000000000000" pitchFamily="2" charset="2"/>
              </a:rPr>
              <a:t> rule / Wave function collapse…)</a:t>
            </a:r>
          </a:p>
        </p:txBody>
      </p:sp>
    </p:spTree>
    <p:extLst>
      <p:ext uri="{BB962C8B-B14F-4D97-AF65-F5344CB8AC3E}">
        <p14:creationId xmlns:p14="http://schemas.microsoft.com/office/powerpoint/2010/main" val="5615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Errors are continuous…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167305"/>
                <a:ext cx="5898626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Qubit: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𝜓</m:t>
                        </m:r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𝜃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, 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e>
                        </m:d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unc>
                      <m:func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den>
                        </m:f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func>
                      <m:func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500" b="0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i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𝜙</m:t>
                            </m:r>
                          </m:sup>
                        </m:sSup>
                        <m:r>
                          <a:rPr lang="en-US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167305"/>
                <a:ext cx="5898626" cy="654475"/>
              </a:xfrm>
              <a:prstGeom prst="rect">
                <a:avLst/>
              </a:prstGeom>
              <a:blipFill>
                <a:blip r:embed="rId2"/>
                <a:stretch>
                  <a:fillRect l="-1653" b="-10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3BF6971-68D9-61EE-41F5-3DE38481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99" y="2698749"/>
            <a:ext cx="3238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08142-16E8-191F-EE83-8360BE00C181}"/>
                  </a:ext>
                </a:extLst>
              </p:cNvPr>
              <p:cNvSpPr txBox="1"/>
              <p:nvPr/>
            </p:nvSpPr>
            <p:spPr>
              <a:xfrm>
                <a:off x="6293374" y="2167305"/>
                <a:ext cx="5898626" cy="282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Target state: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</m:oMath>
                </a14:m>
                <a:endParaRPr lang="en-US" sz="2500" b="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Noisy state: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radPr>
                      <m:deg/>
                      <m:e>
                        <m:r>
                          <a:rPr lang="en-US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1 −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𝜀</m:t>
                        </m:r>
                      </m:e>
                    </m:rad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radPr>
                      <m:deg/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𝜀</m:t>
                        </m:r>
                      </m:e>
                    </m:rad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|1⟩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Measurement in the computational basis</a:t>
                </a: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(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/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1 −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𝜀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𝜀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08142-16E8-191F-EE83-8360BE00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374" y="2167305"/>
                <a:ext cx="5898626" cy="2821606"/>
              </a:xfrm>
              <a:prstGeom prst="rect">
                <a:avLst/>
              </a:prstGeom>
              <a:blipFill>
                <a:blip r:embed="rId4"/>
                <a:stretch>
                  <a:fillRect l="-1653" t="-173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C6EBE3-0BF4-DDFA-89B6-1C8590B1F549}"/>
              </a:ext>
            </a:extLst>
          </p:cNvPr>
          <p:cNvSpPr txBox="1"/>
          <p:nvPr/>
        </p:nvSpPr>
        <p:spPr>
          <a:xfrm>
            <a:off x="6281936" y="5481536"/>
            <a:ext cx="5898626" cy="1246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Intuition 1: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Errors are continuous but measurements discretize these errors</a:t>
            </a:r>
          </a:p>
        </p:txBody>
      </p:sp>
    </p:spTree>
    <p:extLst>
      <p:ext uri="{BB962C8B-B14F-4D97-AF65-F5344CB8AC3E}">
        <p14:creationId xmlns:p14="http://schemas.microsoft.com/office/powerpoint/2010/main" val="15723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Measurements destroy quantum states and entanglement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167305"/>
                <a:ext cx="5898626" cy="1234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Entangled qubits:</a:t>
                </a: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0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+|11⟩)</m:t>
                    </m:r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167305"/>
                <a:ext cx="5898626" cy="1234120"/>
              </a:xfrm>
              <a:prstGeom prst="rect">
                <a:avLst/>
              </a:prstGeom>
              <a:blipFill>
                <a:blip r:embed="rId2"/>
                <a:stretch>
                  <a:fillRect l="-2376" t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08142-16E8-191F-EE83-8360BE00C181}"/>
                  </a:ext>
                </a:extLst>
              </p:cNvPr>
              <p:cNvSpPr txBox="1"/>
              <p:nvPr/>
            </p:nvSpPr>
            <p:spPr>
              <a:xfrm>
                <a:off x="197374" y="3771708"/>
                <a:ext cx="5898626" cy="271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Measurement of the two qubits in the computational basis (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𝑏𝑎𝑠𝑖𝑠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(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/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No entanglement anymore…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108142-16E8-191F-EE83-8360BE00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3771708"/>
                <a:ext cx="5898626" cy="2717795"/>
              </a:xfrm>
              <a:prstGeom prst="rect">
                <a:avLst/>
              </a:prstGeom>
              <a:blipFill>
                <a:blip r:embed="rId3"/>
                <a:stretch>
                  <a:fillRect l="-1653" t="-1794" b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C6EBE3-0BF4-DDFA-89B6-1C8590B1F549}"/>
              </a:ext>
            </a:extLst>
          </p:cNvPr>
          <p:cNvSpPr txBox="1"/>
          <p:nvPr/>
        </p:nvSpPr>
        <p:spPr>
          <a:xfrm>
            <a:off x="6293374" y="5525059"/>
            <a:ext cx="5898626" cy="1246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Intuition 2: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Some multi-qubit operator measurements preserve entanglement and some states.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/>
              <p:nvPr/>
            </p:nvSpPr>
            <p:spPr>
              <a:xfrm>
                <a:off x="6400800" y="2095699"/>
                <a:ext cx="5898626" cy="1258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Is it true for all measurements???</a:t>
                </a:r>
              </a:p>
              <a:p>
                <a:r>
                  <a:rPr lang="en-US" sz="25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Measurement of the operator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</m:oMath>
                </a14:m>
                <a:endParaRPr lang="en-US" sz="25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e>
                    </m:d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25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sz="2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=0,1</m:t>
                    </m:r>
                  </m:oMath>
                </a14:m>
                <a:endParaRPr lang="en-US" sz="25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095699"/>
                <a:ext cx="5898626" cy="1258934"/>
              </a:xfrm>
              <a:prstGeom prst="rect">
                <a:avLst/>
              </a:prstGeom>
              <a:blipFill>
                <a:blip r:embed="rId4"/>
                <a:stretch>
                  <a:fillRect l="-1653" t="-3883" b="-1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411CC1-4BC4-2ADE-6878-AFAE3EA221C2}"/>
                  </a:ext>
                </a:extLst>
              </p:cNvPr>
              <p:cNvSpPr txBox="1"/>
              <p:nvPr/>
            </p:nvSpPr>
            <p:spPr>
              <a:xfrm>
                <a:off x="6293374" y="3503368"/>
                <a:ext cx="5898626" cy="1881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are the measurement outcomes and the resulting states?</a:t>
                </a:r>
              </a:p>
              <a:p>
                <a:r>
                  <a:rPr lang="en-US" sz="25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Same question for </a:t>
                </a:r>
                <a:r>
                  <a:rPr lang="en-US" sz="2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−|11⟩)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?</a:t>
                </a:r>
                <a:endParaRPr lang="en-US" sz="2800" dirty="0"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411CC1-4BC4-2ADE-6878-AFAE3EA2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374" y="3503368"/>
                <a:ext cx="5898626" cy="1881156"/>
              </a:xfrm>
              <a:prstGeom prst="rect">
                <a:avLst/>
              </a:prstGeom>
              <a:blipFill>
                <a:blip r:embed="rId5"/>
                <a:stretch>
                  <a:fillRect l="-1653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5733BAD-8408-2DC2-B9E5-65EC5B31AC26}"/>
              </a:ext>
            </a:extLst>
          </p:cNvPr>
          <p:cNvSpPr txBox="1"/>
          <p:nvPr/>
        </p:nvSpPr>
        <p:spPr>
          <a:xfrm>
            <a:off x="6281936" y="4945939"/>
            <a:ext cx="1240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0A949"/>
                </a:solidFill>
              </a:rPr>
              <a:t>+1 for both and the state remains the same</a:t>
            </a:r>
          </a:p>
        </p:txBody>
      </p:sp>
    </p:spTree>
    <p:extLst>
      <p:ext uri="{BB962C8B-B14F-4D97-AF65-F5344CB8AC3E}">
        <p14:creationId xmlns:p14="http://schemas.microsoft.com/office/powerpoint/2010/main" val="28326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inconvenient truth about NISQ…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Why do we need fault-tolerant quantum computing?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F6152-58A7-CF08-F91F-1E7B298538E2}"/>
              </a:ext>
            </a:extLst>
          </p:cNvPr>
          <p:cNvSpPr txBox="1"/>
          <p:nvPr/>
        </p:nvSpPr>
        <p:spPr>
          <a:xfrm>
            <a:off x="218661" y="1838739"/>
            <a:ext cx="44998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Current architecture at </a:t>
            </a:r>
            <a:r>
              <a:rPr lang="en-US" sz="2500" dirty="0" err="1"/>
              <a:t>Quandela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B5D70-6257-C657-E6EA-3A5FD2DAE1FE}"/>
              </a:ext>
            </a:extLst>
          </p:cNvPr>
          <p:cNvSpPr txBox="1"/>
          <p:nvPr/>
        </p:nvSpPr>
        <p:spPr>
          <a:xfrm>
            <a:off x="8075794" y="1810430"/>
            <a:ext cx="396571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Why is it great?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Photon-native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1 qubit = 1 photon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Fast repetition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Good for NISQ algorithms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D173D260-85EE-03DE-3215-BED6F9A5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6" y="3809607"/>
            <a:ext cx="3071190" cy="24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6711C-78E9-3AD6-D55B-A3CD6A2410C7}"/>
              </a:ext>
            </a:extLst>
          </p:cNvPr>
          <p:cNvSpPr txBox="1"/>
          <p:nvPr/>
        </p:nvSpPr>
        <p:spPr>
          <a:xfrm>
            <a:off x="8397413" y="6403393"/>
            <a:ext cx="38432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/>
              <a:t>Errors… How bad are these?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C3F3DC-EB49-6338-5649-CE89D241A2D6}"/>
              </a:ext>
            </a:extLst>
          </p:cNvPr>
          <p:cNvGrpSpPr/>
          <p:nvPr/>
        </p:nvGrpSpPr>
        <p:grpSpPr>
          <a:xfrm>
            <a:off x="-140322" y="2178626"/>
            <a:ext cx="8666948" cy="4727164"/>
            <a:chOff x="-124367" y="1116028"/>
            <a:chExt cx="10741520" cy="58586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00F11C-12E9-3A4A-B175-83CFF0AC598F}"/>
                </a:ext>
              </a:extLst>
            </p:cNvPr>
            <p:cNvGrpSpPr/>
            <p:nvPr/>
          </p:nvGrpSpPr>
          <p:grpSpPr>
            <a:xfrm>
              <a:off x="-124367" y="1116028"/>
              <a:ext cx="10239089" cy="5858687"/>
              <a:chOff x="-124367" y="1116028"/>
              <a:chExt cx="10239089" cy="585868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842240B-767B-9E43-0C02-94C6011CD1D4}"/>
                  </a:ext>
                </a:extLst>
              </p:cNvPr>
              <p:cNvGrpSpPr/>
              <p:nvPr/>
            </p:nvGrpSpPr>
            <p:grpSpPr>
              <a:xfrm>
                <a:off x="-124367" y="1116028"/>
                <a:ext cx="10239089" cy="5858687"/>
                <a:chOff x="1952911" y="1162648"/>
                <a:chExt cx="10239089" cy="585868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82D019C-0912-F808-D110-836917E92256}"/>
                    </a:ext>
                  </a:extLst>
                </p:cNvPr>
                <p:cNvGrpSpPr/>
                <p:nvPr/>
              </p:nvGrpSpPr>
              <p:grpSpPr>
                <a:xfrm>
                  <a:off x="2140007" y="1898374"/>
                  <a:ext cx="10051993" cy="5008769"/>
                  <a:chOff x="169333" y="3110591"/>
                  <a:chExt cx="4716989" cy="2350410"/>
                </a:xfrm>
              </p:grpSpPr>
              <p:pic>
                <p:nvPicPr>
                  <p:cNvPr id="18" name="Picture 2">
                    <a:extLst>
                      <a:ext uri="{FF2B5EF4-FFF2-40B4-BE49-F238E27FC236}">
                        <a16:creationId xmlns:a16="http://schemas.microsoft.com/office/drawing/2014/main" id="{E4D5AEEF-DB66-E0A7-2E0D-5FE8A77603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" t="1198" r="1141" b="34490"/>
                  <a:stretch/>
                </p:blipFill>
                <p:spPr bwMode="auto">
                  <a:xfrm>
                    <a:off x="169333" y="3110591"/>
                    <a:ext cx="4716989" cy="235041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FCD00238-CDAD-8292-6C34-FC68C3B66BF8}"/>
                      </a:ext>
                    </a:extLst>
                  </p:cNvPr>
                  <p:cNvSpPr/>
                  <p:nvPr/>
                </p:nvSpPr>
                <p:spPr>
                  <a:xfrm>
                    <a:off x="169333" y="3153833"/>
                    <a:ext cx="190070" cy="1439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2B89D-746B-5A17-EA9D-1AD2A000EAD8}"/>
                    </a:ext>
                  </a:extLst>
                </p:cNvPr>
                <p:cNvSpPr txBox="1"/>
                <p:nvPr/>
              </p:nvSpPr>
              <p:spPr>
                <a:xfrm>
                  <a:off x="1952911" y="1162648"/>
                  <a:ext cx="2700642" cy="861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Single-photon</a:t>
                  </a:r>
                </a:p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source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812B78-612D-57D0-74B4-7928DF80B152}"/>
                    </a:ext>
                  </a:extLst>
                </p:cNvPr>
                <p:cNvSpPr txBox="1"/>
                <p:nvPr/>
              </p:nvSpPr>
              <p:spPr>
                <a:xfrm>
                  <a:off x="4840381" y="6430090"/>
                  <a:ext cx="2253602" cy="591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dirty="0">
                      <a:solidFill>
                        <a:srgbClr val="FF0000"/>
                      </a:solidFill>
                    </a:rPr>
                    <a:t>Detectors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130A6B7-3CD3-9235-EE19-86F5D80088F9}"/>
                    </a:ext>
                  </a:extLst>
                </p:cNvPr>
                <p:cNvSpPr txBox="1"/>
                <p:nvPr/>
              </p:nvSpPr>
              <p:spPr>
                <a:xfrm>
                  <a:off x="3005799" y="4769568"/>
                  <a:ext cx="2700642" cy="861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Linear-optical</a:t>
                  </a:r>
                </a:p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interferometer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255ED4-7CDF-5CD9-073C-F660CF70F77B}"/>
                    </a:ext>
                  </a:extLst>
                </p:cNvPr>
                <p:cNvSpPr txBox="1"/>
                <p:nvPr/>
              </p:nvSpPr>
              <p:spPr>
                <a:xfrm>
                  <a:off x="9491358" y="3727749"/>
                  <a:ext cx="2700642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Classical</a:t>
                  </a:r>
                </a:p>
                <a:p>
                  <a:pPr algn="ctr"/>
                  <a:r>
                    <a:rPr lang="en-US" sz="2500" dirty="0">
                      <a:solidFill>
                        <a:srgbClr val="FF0000"/>
                      </a:solidFill>
                    </a:rPr>
                    <a:t>control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0F2E58-8B9C-7D94-AD98-D4C0E06BF026}"/>
                  </a:ext>
                </a:extLst>
              </p:cNvPr>
              <p:cNvSpPr/>
              <p:nvPr/>
            </p:nvSpPr>
            <p:spPr>
              <a:xfrm>
                <a:off x="8623853" y="1828800"/>
                <a:ext cx="1490869" cy="16797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2BBD06-DDE7-B2DF-66B3-7D83FBDBBB9F}"/>
                </a:ext>
              </a:extLst>
            </p:cNvPr>
            <p:cNvSpPr txBox="1"/>
            <p:nvPr/>
          </p:nvSpPr>
          <p:spPr>
            <a:xfrm>
              <a:off x="4211006" y="6454451"/>
              <a:ext cx="6406147" cy="495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accent4"/>
                  </a:solidFill>
                </a:rPr>
                <a:t>N. Maring et al., </a:t>
              </a:r>
              <a:r>
                <a:rPr lang="en-US" sz="2000" i="1" dirty="0" err="1">
                  <a:solidFill>
                    <a:schemeClr val="accent4"/>
                  </a:solidFill>
                </a:rPr>
                <a:t>Arxiv</a:t>
              </a:r>
              <a:r>
                <a:rPr lang="en-US" sz="2000" i="1" dirty="0">
                  <a:solidFill>
                    <a:schemeClr val="accent4"/>
                  </a:solidFill>
                </a:rPr>
                <a:t> 2306.00684 (2023)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498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Repetition code</a:t>
            </a:r>
            <a:r>
              <a:rPr lang="en-US" b="1" dirty="0"/>
              <a:t>s</a:t>
            </a:r>
            <a:r>
              <a:rPr lang="en-US" dirty="0"/>
              <a:t> for quantum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6096000" cy="4659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111</m:t>
                        </m:r>
                      </m:e>
                    </m:d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Noise:</a:t>
                </a: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Some small unwanted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rotations on the physical qubits…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</m:e>
                      </m:ra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/3</m:t>
                          </m:r>
                        </m:e>
                      </m:rad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00</m:t>
                              </m:r>
                            </m:e>
                          </m:d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11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/3</m:t>
                          </m:r>
                        </m:e>
                      </m:rad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/3</m:t>
                          </m:r>
                        </m:e>
                      </m:rad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00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11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30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o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𝜀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6096000" cy="4659609"/>
              </a:xfrm>
              <a:prstGeom prst="rect">
                <a:avLst/>
              </a:prstGeom>
              <a:blipFill>
                <a:blip r:embed="rId2"/>
                <a:stretch>
                  <a:fillRect l="-2300" r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C6EBE3-0BF4-DDFA-89B6-1C8590B1F549}"/>
              </a:ext>
            </a:extLst>
          </p:cNvPr>
          <p:cNvSpPr txBox="1"/>
          <p:nvPr/>
        </p:nvSpPr>
        <p:spPr>
          <a:xfrm>
            <a:off x="6281936" y="6143537"/>
            <a:ext cx="5898626" cy="47705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500" i="1" dirty="0">
                <a:sym typeface="Wingdings" panose="05000000000000000000" pitchFamily="2" charset="2"/>
              </a:rPr>
              <a:t>Link with the parity check matrix?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/>
              <p:nvPr/>
            </p:nvSpPr>
            <p:spPr>
              <a:xfrm>
                <a:off x="6400800" y="2095699"/>
                <a:ext cx="5898626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(+1 outcome and nothing happens)</a:t>
                </a: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- either +1 outcome and projection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state.</a:t>
                </a: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- either -1 outcome and error detection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|001⟩+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|110⟩</m:t>
                      </m:r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We have obtained the syndrome measurement s=(0, 1)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095699"/>
                <a:ext cx="5898626" cy="3600986"/>
              </a:xfrm>
              <a:prstGeom prst="rect">
                <a:avLst/>
              </a:prstGeom>
              <a:blipFill>
                <a:blip r:embed="rId3"/>
                <a:stretch>
                  <a:fillRect l="-1653" t="-1356" b="-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FFA1539-94B4-9E3B-E27C-525D8DDA84BC}"/>
              </a:ext>
            </a:extLst>
          </p:cNvPr>
          <p:cNvSpPr/>
          <p:nvPr/>
        </p:nvSpPr>
        <p:spPr>
          <a:xfrm>
            <a:off x="368300" y="5016500"/>
            <a:ext cx="4914900" cy="112703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Repetition code</a:t>
            </a:r>
            <a:r>
              <a:rPr lang="en-US" b="1" dirty="0"/>
              <a:t>s</a:t>
            </a:r>
            <a:r>
              <a:rPr lang="en-US" dirty="0"/>
              <a:t> for quantum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3F9E0-1D79-EC7B-D96E-0D90B3DBAE83}"/>
              </a:ext>
            </a:extLst>
          </p:cNvPr>
          <p:cNvSpPr/>
          <p:nvPr/>
        </p:nvSpPr>
        <p:spPr>
          <a:xfrm>
            <a:off x="8229104" y="2510478"/>
            <a:ext cx="1549400" cy="1206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Correction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B1A512-9AB1-C743-5EC2-989C36673ADE}"/>
              </a:ext>
            </a:extLst>
          </p:cNvPr>
          <p:cNvCxnSpPr/>
          <p:nvPr/>
        </p:nvCxnSpPr>
        <p:spPr>
          <a:xfrm>
            <a:off x="6209804" y="5119216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1EB9D4C-C231-EAEF-5356-392AE7E34664}"/>
                  </a:ext>
                </a:extLst>
              </p:cNvPr>
              <p:cNvSpPr/>
              <p:nvPr/>
            </p:nvSpPr>
            <p:spPr>
              <a:xfrm>
                <a:off x="4101604" y="2579216"/>
                <a:ext cx="2108200" cy="29845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/>
                  <a:t>Syndrome extraction (Measurement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500" dirty="0"/>
                  <a:t>)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1EB9D4C-C231-EAEF-5356-392AE7E34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604" y="2579216"/>
                <a:ext cx="2108200" cy="2984500"/>
              </a:xfrm>
              <a:prstGeom prst="rect">
                <a:avLst/>
              </a:prstGeom>
              <a:blipFill>
                <a:blip r:embed="rId2"/>
                <a:stretch>
                  <a:fillRect l="-4310" r="-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BE6A06-5897-1E1C-5F5A-6056BC6014EE}"/>
              </a:ext>
            </a:extLst>
          </p:cNvPr>
          <p:cNvCxnSpPr>
            <a:cxnSpLocks/>
          </p:cNvCxnSpPr>
          <p:nvPr/>
        </p:nvCxnSpPr>
        <p:spPr>
          <a:xfrm>
            <a:off x="647204" y="3036416"/>
            <a:ext cx="3454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AAEB2C-2C9F-AA8C-528D-898A24BB0B5A}"/>
              </a:ext>
            </a:extLst>
          </p:cNvPr>
          <p:cNvCxnSpPr/>
          <p:nvPr/>
        </p:nvCxnSpPr>
        <p:spPr>
          <a:xfrm>
            <a:off x="9778504" y="3036416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DF086-B5F7-DBFB-B678-22FE2DD8EF53}"/>
              </a:ext>
            </a:extLst>
          </p:cNvPr>
          <p:cNvSpPr/>
          <p:nvPr/>
        </p:nvSpPr>
        <p:spPr>
          <a:xfrm>
            <a:off x="8229104" y="4515966"/>
            <a:ext cx="1549400" cy="1206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Decoding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AE1186-D56A-47BE-B8A3-2A60DE51A3C9}"/>
              </a:ext>
            </a:extLst>
          </p:cNvPr>
          <p:cNvCxnSpPr>
            <a:cxnSpLocks/>
            <a:stCxn id="13" idx="0"/>
            <a:endCxn id="5" idx="2"/>
          </p:cNvCxnSpPr>
          <p:nvPr/>
        </p:nvCxnSpPr>
        <p:spPr>
          <a:xfrm flipV="1">
            <a:off x="9003804" y="3716978"/>
            <a:ext cx="0" cy="7989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4F2D31-EA78-FA1B-B80E-3319D616C2B2}"/>
              </a:ext>
            </a:extLst>
          </p:cNvPr>
          <p:cNvCxnSpPr/>
          <p:nvPr/>
        </p:nvCxnSpPr>
        <p:spPr>
          <a:xfrm>
            <a:off x="6209804" y="3036416"/>
            <a:ext cx="20193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DD2E1F-A059-CBAD-F2E2-3B7A784624B5}"/>
                  </a:ext>
                </a:extLst>
              </p:cNvPr>
              <p:cNvSpPr txBox="1"/>
              <p:nvPr/>
            </p:nvSpPr>
            <p:spPr>
              <a:xfrm>
                <a:off x="2262506" y="2510478"/>
                <a:ext cx="1513284" cy="494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acc>
                        <m:accPr>
                          <m:chr m:val="̃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</m:sSub>
                        </m:e>
                      </m:acc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DD2E1F-A059-CBAD-F2E2-3B7A78462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506" y="2510478"/>
                <a:ext cx="1513284" cy="4943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Lightning Bolt Drawing - How To Draw A Lightning Bolt Step ...">
            <a:extLst>
              <a:ext uri="{FF2B5EF4-FFF2-40B4-BE49-F238E27FC236}">
                <a16:creationId xmlns:a16="http://schemas.microsoft.com/office/drawing/2014/main" id="{48846491-A51B-872D-2694-77507B895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13703" r="26150" b="12871"/>
          <a:stretch/>
        </p:blipFill>
        <p:spPr bwMode="auto">
          <a:xfrm>
            <a:off x="1902101" y="2142178"/>
            <a:ext cx="36040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ADF091-A8E4-9A13-1D81-F63EA688F237}"/>
                  </a:ext>
                </a:extLst>
              </p:cNvPr>
              <p:cNvSpPr txBox="1"/>
              <p:nvPr/>
            </p:nvSpPr>
            <p:spPr>
              <a:xfrm>
                <a:off x="1191320" y="3206205"/>
                <a:ext cx="15132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ym typeface="Wingdings" panose="05000000000000000000" pitchFamily="2" charset="2"/>
                  </a:rPr>
                  <a:t>Noise</a:t>
                </a:r>
              </a:p>
              <a:p>
                <a:pPr algn="ctr"/>
                <a:r>
                  <a:rPr lang="en-US" sz="25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𝜀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ADF091-A8E4-9A13-1D81-F63EA688F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320" y="3206205"/>
                <a:ext cx="1513284" cy="861774"/>
              </a:xfrm>
              <a:prstGeom prst="rect">
                <a:avLst/>
              </a:prstGeom>
              <a:blipFill>
                <a:blip r:embed="rId5"/>
                <a:stretch>
                  <a:fillRect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7264D4-392E-3A22-9826-102E24CCB0A3}"/>
                  </a:ext>
                </a:extLst>
              </p:cNvPr>
              <p:cNvSpPr txBox="1"/>
              <p:nvPr/>
            </p:nvSpPr>
            <p:spPr>
              <a:xfrm>
                <a:off x="-127616" y="2510478"/>
                <a:ext cx="207615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7264D4-392E-3A22-9826-102E24CCB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616" y="2510478"/>
                <a:ext cx="2076152" cy="477054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9BA1-D026-89C4-5787-D898D1F59E89}"/>
                  </a:ext>
                </a:extLst>
              </p:cNvPr>
              <p:cNvSpPr txBox="1"/>
              <p:nvPr/>
            </p:nvSpPr>
            <p:spPr>
              <a:xfrm>
                <a:off x="5091066" y="5269962"/>
                <a:ext cx="407669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</m:t>
                      </m:r>
                    </m:oMath>
                  </m:oMathPara>
                </a14:m>
                <a:endParaRPr lang="en-US" sz="2500" b="0" i="1" dirty="0"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ym typeface="Wingdings" panose="05000000000000000000" pitchFamily="2" charset="2"/>
                  </a:rPr>
                  <a:t>(measurement outcomes)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9BA1-D026-89C4-5787-D898D1F5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066" y="5269962"/>
                <a:ext cx="4076690" cy="861774"/>
              </a:xfrm>
              <a:prstGeom prst="rect">
                <a:avLst/>
              </a:prstGeom>
              <a:blipFill>
                <a:blip r:embed="rId7"/>
                <a:stretch>
                  <a:fillRect l="-239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8E2D10-7DB3-D4C8-E2BC-6FD7ED5E4D32}"/>
                  </a:ext>
                </a:extLst>
              </p:cNvPr>
              <p:cNvSpPr txBox="1"/>
              <p:nvPr/>
            </p:nvSpPr>
            <p:spPr>
              <a:xfrm>
                <a:off x="8568036" y="3877945"/>
                <a:ext cx="15132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8E2D10-7DB3-D4C8-E2BC-6FD7ED5E4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36" y="3877945"/>
                <a:ext cx="1513284" cy="477054"/>
              </a:xfrm>
              <a:prstGeom prst="rect">
                <a:avLst/>
              </a:prstGeom>
              <a:blipFill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DD9523-2EE2-244D-5D1F-979784047839}"/>
                  </a:ext>
                </a:extLst>
              </p:cNvPr>
              <p:cNvSpPr txBox="1"/>
              <p:nvPr/>
            </p:nvSpPr>
            <p:spPr>
              <a:xfrm>
                <a:off x="6498850" y="2487640"/>
                <a:ext cx="1513284" cy="494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acc>
                        <m:accPr>
                          <m:chr m:val="̃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</m:sSub>
                        </m:e>
                      </m:acc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DD9523-2EE2-244D-5D1F-979784047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850" y="2487640"/>
                <a:ext cx="1513284" cy="4943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70B1B5-68A8-0CC4-6BE8-696DCAAEBA51}"/>
                  </a:ext>
                </a:extLst>
              </p:cNvPr>
              <p:cNvSpPr txBox="1"/>
              <p:nvPr/>
            </p:nvSpPr>
            <p:spPr>
              <a:xfrm>
                <a:off x="9778504" y="2510478"/>
                <a:ext cx="207615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𝑜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𝜀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70B1B5-68A8-0CC4-6BE8-696DCAAEB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04" y="2510478"/>
                <a:ext cx="2076152" cy="477054"/>
              </a:xfrm>
              <a:prstGeom prst="rect">
                <a:avLst/>
              </a:prstGeom>
              <a:blipFill>
                <a:blip r:embed="rId10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71A8841-3294-20CD-07CF-A5C0CAD292AE}"/>
              </a:ext>
            </a:extLst>
          </p:cNvPr>
          <p:cNvSpPr txBox="1"/>
          <p:nvPr/>
        </p:nvSpPr>
        <p:spPr>
          <a:xfrm>
            <a:off x="8229104" y="6291762"/>
            <a:ext cx="5898626" cy="47705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500" i="1" dirty="0">
                <a:sym typeface="Wingdings" panose="05000000000000000000" pitchFamily="2" charset="2"/>
              </a:rPr>
              <a:t>What about phase flips?</a:t>
            </a:r>
          </a:p>
        </p:txBody>
      </p:sp>
    </p:spTree>
    <p:extLst>
      <p:ext uri="{BB962C8B-B14F-4D97-AF65-F5344CB8AC3E}">
        <p14:creationId xmlns:p14="http://schemas.microsoft.com/office/powerpoint/2010/main" val="150978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Shor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5771626" cy="3420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111</m:t>
                        </m:r>
                      </m:e>
                    </m:d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Noise:</a:t>
                </a: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Some small unwanted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rotations on the physical qubits…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</m:e>
                      </m:ra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𝜀</m:t>
                          </m:r>
                        </m:e>
                      </m:ra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|111⟩)</m:t>
                      </m:r>
                    </m:oMath>
                  </m:oMathPara>
                </a14:m>
                <a:br>
                  <a:rPr lang="en-US" sz="30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</a:br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5771626" cy="3420680"/>
              </a:xfrm>
              <a:prstGeom prst="rect">
                <a:avLst/>
              </a:prstGeom>
              <a:blipFill>
                <a:blip r:embed="rId2"/>
                <a:stretch>
                  <a:fillRect l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/>
              <p:nvPr/>
            </p:nvSpPr>
            <p:spPr>
              <a:xfrm>
                <a:off x="197374" y="5761014"/>
                <a:ext cx="589862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Still a valid logical state!</a:t>
                </a: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Impossible to correct a phase flip…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ECDA05-12B7-3ACD-2D7B-2C74F5FD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5761014"/>
                <a:ext cx="5898626" cy="1015663"/>
              </a:xfrm>
              <a:prstGeom prst="rect">
                <a:avLst/>
              </a:prstGeom>
              <a:blipFill>
                <a:blip r:embed="rId3"/>
                <a:stretch>
                  <a:fillRect l="-2376" t="-7186" r="-1963" b="-17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21909355-7270-432E-E1A9-4220E8E3C65A}"/>
              </a:ext>
            </a:extLst>
          </p:cNvPr>
          <p:cNvSpPr/>
          <p:nvPr/>
        </p:nvSpPr>
        <p:spPr>
          <a:xfrm rot="16200000">
            <a:off x="3286600" y="4386715"/>
            <a:ext cx="283813" cy="2464785"/>
          </a:xfrm>
          <a:prstGeom prst="leftBrace">
            <a:avLst>
              <a:gd name="adj1" fmla="val 104846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6DC56-F68C-A713-91C3-85A6F11038D5}"/>
                  </a:ext>
                </a:extLst>
              </p:cNvPr>
              <p:cNvSpPr txBox="1"/>
              <p:nvPr/>
            </p:nvSpPr>
            <p:spPr>
              <a:xfrm>
                <a:off x="6096000" y="2050885"/>
                <a:ext cx="6096000" cy="3815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0" dirty="0">
                    <a:sym typeface="Wingdings" panose="05000000000000000000" pitchFamily="2" charset="2"/>
                  </a:rPr>
                  <a:t>Alternative code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+++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−−−</m:t>
                        </m:r>
                      </m:e>
                    </m:d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±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±</m:t>
                          </m:r>
                        </m:e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))</m:t>
                      </m:r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Show that it is resistant against phase flips (Z).</a:t>
                </a:r>
              </a:p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is the operator measurements?</a:t>
                </a:r>
                <a:r>
                  <a:rPr lang="en-US" sz="3000" i="1" dirty="0"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6DC56-F68C-A713-91C3-85A6F1103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50885"/>
                <a:ext cx="6096000" cy="3815981"/>
              </a:xfrm>
              <a:prstGeom prst="rect">
                <a:avLst/>
              </a:prstGeom>
              <a:blipFill>
                <a:blip r:embed="rId4"/>
                <a:stretch>
                  <a:fillRect l="-2300" t="-1917" r="-2200" b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63BA8F-BE50-C374-D625-8FF12665EF7C}"/>
                  </a:ext>
                </a:extLst>
              </p:cNvPr>
              <p:cNvSpPr txBox="1"/>
              <p:nvPr/>
            </p:nvSpPr>
            <p:spPr>
              <a:xfrm>
                <a:off x="6114623" y="5845486"/>
                <a:ext cx="60773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</a:rPr>
                        <m:t>=±|±⟩</m:t>
                      </m:r>
                    </m:oMath>
                  </m:oMathPara>
                </a14:m>
                <a:endParaRPr lang="en-US" i="1" dirty="0">
                  <a:solidFill>
                    <a:srgbClr val="30A949"/>
                  </a:solidFill>
                </a:endParaRPr>
              </a:p>
              <a:p>
                <a:r>
                  <a:rPr lang="en-US" i="1" dirty="0">
                    <a:solidFill>
                      <a:srgbClr val="30A949"/>
                    </a:solidFill>
                  </a:rPr>
                  <a:t>Same discussion as in the usual repetition code, but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30A949"/>
                    </a:solidFill>
                  </a:rPr>
                  <a:t> operator measurements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63BA8F-BE50-C374-D625-8FF12665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623" y="5845486"/>
                <a:ext cx="6077377" cy="923330"/>
              </a:xfrm>
              <a:prstGeom prst="rect">
                <a:avLst/>
              </a:prstGeom>
              <a:blipFill>
                <a:blip r:embed="rId5"/>
                <a:stretch>
                  <a:fillRect l="-80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1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Shor code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11893026" cy="5322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0" dirty="0">
                    <a:sym typeface="Wingdings" panose="05000000000000000000" pitchFamily="2" charset="2"/>
                  </a:rPr>
                  <a:t>Concatenating two repetition codes!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b>
                        </m:sSub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b>
                        </m:sSub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111</m:t>
                        </m:r>
                      </m:e>
                    </m:d>
                  </m:oMath>
                </a14:m>
                <a:endParaRPr lang="en-US" sz="3000" b="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b>
                        </m:sSub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+++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b>
                        </m:sSub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−−−</m:t>
                        </m:r>
                      </m:e>
                    </m:d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Concatenation: Replace physical qubits from the first 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by logical qubits from the second code.</a:t>
                </a: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Shor code: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𝑆h𝑜𝑟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=|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b>
                        </m:sSub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⟩,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𝑆h𝑜𝑟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3000" b="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levels, correct one phase flip, 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level, correct one bit flip.</a:t>
                </a:r>
              </a:p>
              <a:p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b="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about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𝑌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𝑖𝑍𝑋</m:t>
                    </m:r>
                  </m:oMath>
                </a14:m>
                <a:r>
                  <a:rPr lang="en-US" sz="3000" b="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rotation errors?</a:t>
                </a:r>
                <a:endParaRPr lang="en-US" sz="3000" b="0" i="1" dirty="0">
                  <a:sym typeface="Wingdings" panose="05000000000000000000" pitchFamily="2" charset="2"/>
                </a:endParaRPr>
              </a:p>
              <a:p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11893026" cy="5322996"/>
              </a:xfrm>
              <a:prstGeom prst="rect">
                <a:avLst/>
              </a:prstGeom>
              <a:blipFill>
                <a:blip r:embed="rId2"/>
                <a:stretch>
                  <a:fillRect l="-1179" t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01E673-F8ED-8AA7-8267-A57E08BBB0A9}"/>
                  </a:ext>
                </a:extLst>
              </p:cNvPr>
              <p:cNvSpPr txBox="1"/>
              <p:nvPr/>
            </p:nvSpPr>
            <p:spPr>
              <a:xfrm>
                <a:off x="4080996" y="2532117"/>
                <a:ext cx="10786730" cy="593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±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𝑍</m:t>
                              </m:r>
                            </m:sub>
                          </m:sSub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  <m:r>
                            <a:rPr lang="en-US" sz="300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111</m:t>
                          </m:r>
                        </m:e>
                      </m:d>
                    </m:oMath>
                  </m:oMathPara>
                </a14:m>
                <a:endParaRPr lang="en-US" sz="3000" b="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01E673-F8ED-8AA7-8267-A57E08BB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996" y="2532117"/>
                <a:ext cx="10786730" cy="5937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699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Shor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11893026" cy="4767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𝑆h𝑜𝑟</m:t>
                          </m:r>
                        </m:sub>
                      </m:sSub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𝑆h𝑜𝑟</m:t>
                          </m:r>
                        </m:sub>
                      </m:sSub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p>
                        <m:sSup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 smtClean="0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000</m:t>
                                  </m:r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111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⊗3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sSup>
                        <m:sSupPr>
                          <m:ctrlPr>
                            <a:rPr lang="en-US" sz="3000" i="1" dirty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3000" i="1" dirty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000</m:t>
                                  </m:r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111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⊗3</m:t>
                          </m:r>
                        </m:sup>
                      </m:sSup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If an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error occur on one qubit, one block will look like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e>
                    </m:d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</m:t>
                        </m:r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(modulo where the bit flip occurs) which can be corrected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in that block.</a:t>
                </a: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If 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error occurs on one qubit, one qubit block will be flipped: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+|111⟩)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+|111⟩)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|111⟩)</m:t>
                      </m:r>
                    </m:oMath>
                  </m:oMathPara>
                </a14:m>
                <a:endParaRPr lang="en-US" sz="3000" i="1" dirty="0">
                  <a:solidFill>
                    <a:srgbClr val="30A949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|111⟩)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|111⟩)(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|111⟩)</m:t>
                      </m:r>
                    </m:oMath>
                  </m:oMathPara>
                </a14:m>
                <a:endParaRPr lang="en-US" sz="30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Which can be detected by measuring logical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operator on each block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30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sz="30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9</m:t>
                        </m:r>
                      </m:sub>
                    </m:sSub>
                  </m:oMath>
                </a14:m>
                <a:endParaRPr lang="en-US" sz="30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11893026" cy="4767908"/>
              </a:xfrm>
              <a:prstGeom prst="rect">
                <a:avLst/>
              </a:prstGeom>
              <a:blipFill>
                <a:blip r:embed="rId2"/>
                <a:stretch>
                  <a:fillRect l="-1179" b="-3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380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Shor code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11893026" cy="380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𝑆h𝑜𝑟</m:t>
                          </m:r>
                        </m:sub>
                      </m:sSub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𝑆h𝑜𝑟</m:t>
                          </m:r>
                        </m:sub>
                      </m:sSub>
                      <m:r>
                        <a:rPr lang="en-US" sz="3000" b="0" i="1" dirty="0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p>
                        <m:sSup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 smtClean="0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000</m:t>
                                  </m:r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111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⊗3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sSup>
                        <m:sSupPr>
                          <m:ctrlPr>
                            <a:rPr lang="en-US" sz="3000" i="1" dirty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3000" i="1" dirty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000</m:t>
                                  </m:r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30A949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111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⊗3</m:t>
                          </m:r>
                        </m:sup>
                      </m:sSup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If a Y error occurs on a given qubit, it’ll flip both a qubit on a given block and the total block sign which can be signaled by having the X and Z errors at the same time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𝑌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000</m:t>
                              </m:r>
                            </m:e>
                          </m:d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±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111</m:t>
                              </m:r>
                            </m:e>
                          </m:d>
                        </m:e>
                      </m:d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i="1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𝑖𝑍𝑋</m:t>
                      </m:r>
                      <m:d>
                        <m:dPr>
                          <m:ctrlP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000</m:t>
                              </m:r>
                            </m:e>
                          </m:d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±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111</m:t>
                              </m:r>
                            </m:e>
                          </m:d>
                        </m:e>
                      </m:d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</m:t>
                          </m:r>
                        </m:e>
                      </m:d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∓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0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11⟩</m:t>
                      </m:r>
                    </m:oMath>
                  </m:oMathPara>
                </a14:m>
                <a:endParaRPr lang="en-US" sz="30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(The global phase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is irrelevant)</a:t>
                </a:r>
              </a:p>
              <a:p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So 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𝑌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error can be corrected as a combination of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error.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11893026" cy="3804824"/>
              </a:xfrm>
              <a:prstGeom prst="rect">
                <a:avLst/>
              </a:prstGeom>
              <a:blipFill>
                <a:blip r:embed="rId2"/>
                <a:stretch>
                  <a:fillRect l="-1179" r="-1845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42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Summary of the intuitions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2056521"/>
            <a:ext cx="118930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ym typeface="Wingdings" panose="05000000000000000000" pitchFamily="2" charset="2"/>
              </a:rPr>
              <a:t>Measurements discretize errors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ym typeface="Wingdings" panose="05000000000000000000" pitchFamily="2" charset="2"/>
              </a:rPr>
              <a:t>Measurements of multi-qubit operators can sometimes preserve entanglement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ym typeface="Wingdings" panose="05000000000000000000" pitchFamily="2" charset="2"/>
              </a:rPr>
              <a:t>Some multi-qubit operators allows the detection of a bit flip or a phase flip.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ym typeface="Wingdings" panose="05000000000000000000" pitchFamily="2" charset="2"/>
              </a:rPr>
              <a:t>The multi-qubit operators should preserve the logical states</a:t>
            </a:r>
          </a:p>
          <a:p>
            <a:endParaRPr lang="en-US" sz="3000" i="1" dirty="0">
              <a:sym typeface="Wingdings" panose="05000000000000000000" pitchFamily="2" charset="2"/>
            </a:endParaRPr>
          </a:p>
          <a:p>
            <a:r>
              <a:rPr lang="en-US" sz="3000" i="1" dirty="0">
                <a:sym typeface="Wingdings" panose="05000000000000000000" pitchFamily="2" charset="2"/>
              </a:rPr>
              <a:t>Can we generalize these ideas?</a:t>
            </a:r>
          </a:p>
          <a:p>
            <a:r>
              <a:rPr lang="en-US" sz="3000" i="1" dirty="0">
                <a:sym typeface="Wingdings" panose="05000000000000000000" pitchFamily="2" charset="2"/>
              </a:rPr>
              <a:t>How does it work in practice?</a:t>
            </a:r>
          </a:p>
        </p:txBody>
      </p:sp>
    </p:spTree>
    <p:extLst>
      <p:ext uri="{BB962C8B-B14F-4D97-AF65-F5344CB8AC3E}">
        <p14:creationId xmlns:p14="http://schemas.microsoft.com/office/powerpoint/2010/main" val="814997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Quantum Error Correction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(beyond intuition)</a:t>
            </a:r>
          </a:p>
        </p:txBody>
      </p:sp>
    </p:spTree>
    <p:extLst>
      <p:ext uri="{BB962C8B-B14F-4D97-AF65-F5344CB8AC3E}">
        <p14:creationId xmlns:p14="http://schemas.microsoft.com/office/powerpoint/2010/main" val="113477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isn’t it conceptually easy?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stabilizer formalism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/>
              <p:nvPr/>
            </p:nvSpPr>
            <p:spPr>
              <a:xfrm>
                <a:off x="149486" y="1849513"/>
                <a:ext cx="12042513" cy="5008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Some definitions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Pauli operators: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00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mPr>
                        <m:m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3000" dirty="0"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𝑌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−</m:t>
                                      </m:r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𝑖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−</m:t>
                                      </m:r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𝑖𝐼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±1, ±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d>
                      <m:dPr>
                        <m:begChr m:val="{"/>
                        <m:endChr m:val="}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𝑌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has a group structure and is called the single-qubit Pauli group.</a:t>
                </a:r>
              </a:p>
              <a:p>
                <a:endParaRPr lang="en-US" sz="3000" b="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Sup>
                      <m:sSubSup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⊗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is the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-qubit Pauli group, and we call its elements “Pauli strings”.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6" y="1849513"/>
                <a:ext cx="12042513" cy="5008487"/>
              </a:xfrm>
              <a:prstGeom prst="rect">
                <a:avLst/>
              </a:prstGeom>
              <a:blipFill>
                <a:blip r:embed="rId2"/>
                <a:stretch>
                  <a:fillRect l="-1215" t="-1460" b="-2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250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theoretical framework of QEC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stabilizer formalism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/>
              <p:nvPr/>
            </p:nvSpPr>
            <p:spPr>
              <a:xfrm>
                <a:off x="149486" y="1849513"/>
                <a:ext cx="1204251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We are interested in Pauli string operators that “stabilizes” a quantum state and we call these operators “stabilizers”.</a:t>
                </a:r>
              </a:p>
              <a:p>
                <a:endParaRPr lang="en-US" sz="300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𝐾</m:t>
                    </m:r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stabilizes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if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𝐾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𝜓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+1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en-US" sz="3000" b="0" dirty="0">
                  <a:sym typeface="Wingdings" panose="05000000000000000000" pitchFamily="2" charset="2"/>
                </a:endParaRPr>
              </a:p>
              <a:p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</a:t>
                </a:r>
                <a:r>
                  <a:rPr lang="en-US" sz="3000" b="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hat are the stabilizers of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|0⟩</m:t>
                    </m:r>
                  </m:oMath>
                </a14:m>
                <a:r>
                  <a:rPr lang="en-US" sz="3000" b="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?</a:t>
                </a:r>
                <a:endParaRPr lang="en-US" sz="3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6" y="1849513"/>
                <a:ext cx="12042513" cy="2862322"/>
              </a:xfrm>
              <a:prstGeom prst="rect">
                <a:avLst/>
              </a:prstGeom>
              <a:blipFill>
                <a:blip r:embed="rId2"/>
                <a:stretch>
                  <a:fillRect l="-1215" t="-2553" b="-5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9A63CF-D0EF-2AB8-6A77-43685737731D}"/>
                  </a:ext>
                </a:extLst>
              </p:cNvPr>
              <p:cNvSpPr txBox="1"/>
              <p:nvPr/>
            </p:nvSpPr>
            <p:spPr>
              <a:xfrm>
                <a:off x="7263300" y="5175410"/>
                <a:ext cx="17927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𝐼𝐼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𝑍𝑍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𝑋𝑋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−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𝑌𝑌</m:t>
                          </m:r>
                        </m:e>
                      </m:d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9A63CF-D0EF-2AB8-6A77-436857377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300" y="5175410"/>
                <a:ext cx="1792728" cy="553998"/>
              </a:xfrm>
              <a:prstGeom prst="rect">
                <a:avLst/>
              </a:prstGeom>
              <a:blipFill>
                <a:blip r:embed="rId3"/>
                <a:stretch>
                  <a:fillRect r="-56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2C8731-6C9A-4383-86CD-C11B448F9284}"/>
                  </a:ext>
                </a:extLst>
              </p:cNvPr>
              <p:cNvSpPr txBox="1"/>
              <p:nvPr/>
            </p:nvSpPr>
            <p:spPr>
              <a:xfrm>
                <a:off x="146053" y="1848369"/>
                <a:ext cx="12042513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We are interested in Pauli string operators that “stabilizes” a quantum state and we call these operators “stabilizers”.</a:t>
                </a:r>
              </a:p>
              <a:p>
                <a:endParaRPr lang="en-US" sz="300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𝐾</m:t>
                    </m:r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stabilizes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3000" b="0" dirty="0">
                    <a:sym typeface="Wingdings" panose="05000000000000000000" pitchFamily="2" charset="2"/>
                  </a:rPr>
                  <a:t> if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𝐾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𝜓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+1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en-US" sz="3000" b="0" dirty="0">
                  <a:sym typeface="Wingdings" panose="05000000000000000000" pitchFamily="2" charset="2"/>
                </a:endParaRPr>
              </a:p>
              <a:p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2C8731-6C9A-4383-86CD-C11B448F9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53" y="1848369"/>
                <a:ext cx="12042513" cy="2400657"/>
              </a:xfrm>
              <a:prstGeom prst="rect">
                <a:avLst/>
              </a:prstGeom>
              <a:blipFill>
                <a:blip r:embed="rId4"/>
                <a:stretch>
                  <a:fillRect l="-1215"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86460C-5366-9E11-01F9-35AE74BA332D}"/>
                  </a:ext>
                </a:extLst>
              </p:cNvPr>
              <p:cNvSpPr txBox="1"/>
              <p:nvPr/>
            </p:nvSpPr>
            <p:spPr>
              <a:xfrm>
                <a:off x="152918" y="4620564"/>
                <a:ext cx="120425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are the stabilizers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e>
                    </m:d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?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86460C-5366-9E11-01F9-35AE74BA3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8" y="4620564"/>
                <a:ext cx="12042513" cy="553998"/>
              </a:xfrm>
              <a:prstGeom prst="rect">
                <a:avLst/>
              </a:prstGeom>
              <a:blipFill>
                <a:blip r:embed="rId5"/>
                <a:stretch>
                  <a:fillRect l="-1164" t="-1318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D174B1-B700-05F3-33E3-C539FF338AA8}"/>
                  </a:ext>
                </a:extLst>
              </p:cNvPr>
              <p:cNvSpPr txBox="1"/>
              <p:nvPr/>
            </p:nvSpPr>
            <p:spPr>
              <a:xfrm>
                <a:off x="152919" y="5713841"/>
                <a:ext cx="120425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are the stabilizers of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𝛼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|11⟩</m:t>
                    </m:r>
                  </m:oMath>
                </a14:m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∀</m:t>
                    </m:r>
                    <m:r>
                      <a:rPr lang="en-US" sz="3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𝛼</m:t>
                    </m:r>
                    <m:r>
                      <a:rPr lang="en-US" sz="3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D174B1-B700-05F3-33E3-C539FF338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9" y="5713841"/>
                <a:ext cx="12042513" cy="553998"/>
              </a:xfrm>
              <a:prstGeom prst="rect">
                <a:avLst/>
              </a:prstGeom>
              <a:blipFill>
                <a:blip r:embed="rId6"/>
                <a:stretch>
                  <a:fillRect l="-1164" t="-1318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6E694F-AB55-C77F-2FED-F82942582337}"/>
                  </a:ext>
                </a:extLst>
              </p:cNvPr>
              <p:cNvSpPr txBox="1"/>
              <p:nvPr/>
            </p:nvSpPr>
            <p:spPr>
              <a:xfrm>
                <a:off x="152918" y="5050166"/>
                <a:ext cx="12042513" cy="772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What are the stabilizers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+|11⟩)</m:t>
                    </m:r>
                  </m:oMath>
                </a14:m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?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6E694F-AB55-C77F-2FED-F82942582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8" y="5050166"/>
                <a:ext cx="12042513" cy="772456"/>
              </a:xfrm>
              <a:prstGeom prst="rect">
                <a:avLst/>
              </a:prstGeom>
              <a:blipFill>
                <a:blip r:embed="rId7"/>
                <a:stretch>
                  <a:fillRect l="-1164" b="-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077DCB-3409-B037-1677-DC0BAF36216D}"/>
                  </a:ext>
                </a:extLst>
              </p:cNvPr>
              <p:cNvSpPr txBox="1"/>
              <p:nvPr/>
            </p:nvSpPr>
            <p:spPr>
              <a:xfrm>
                <a:off x="4967976" y="4123861"/>
                <a:ext cx="17927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00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</m:t>
                          </m:r>
                          <m:r>
                            <a:rPr lang="en-US" sz="30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077DCB-3409-B037-1677-DC0BAF362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976" y="4123861"/>
                <a:ext cx="179272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C943CE-D87D-B89C-79C6-D98477855FD9}"/>
                  </a:ext>
                </a:extLst>
              </p:cNvPr>
              <p:cNvSpPr txBox="1"/>
              <p:nvPr/>
            </p:nvSpPr>
            <p:spPr>
              <a:xfrm>
                <a:off x="5050170" y="4626335"/>
                <a:ext cx="17927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−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C943CE-D87D-B89C-79C6-D98477855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170" y="4626335"/>
                <a:ext cx="179272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FE1F89-47B2-1214-592F-988B24D98BCC}"/>
                  </a:ext>
                </a:extLst>
              </p:cNvPr>
              <p:cNvSpPr txBox="1"/>
              <p:nvPr/>
            </p:nvSpPr>
            <p:spPr>
              <a:xfrm>
                <a:off x="8015562" y="5713841"/>
                <a:ext cx="17927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, </m:t>
                          </m:r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𝑍𝑍</m:t>
                          </m:r>
                        </m:e>
                      </m:d>
                    </m:oMath>
                  </m:oMathPara>
                </a14:m>
                <a:endParaRPr lang="en-US" sz="3000" b="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FE1F89-47B2-1214-592F-988B24D98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562" y="5713841"/>
                <a:ext cx="1792728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59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inconvenient truth about NISQ…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Why do we need fault-tolerant quantum computing?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675BA4-2682-F4B4-0130-3AC449C7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2" y="1980914"/>
            <a:ext cx="5963478" cy="44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3B0B72-77EF-9BBB-9778-CFDFA0A371EE}"/>
              </a:ext>
            </a:extLst>
          </p:cNvPr>
          <p:cNvSpPr txBox="1"/>
          <p:nvPr/>
        </p:nvSpPr>
        <p:spPr>
          <a:xfrm>
            <a:off x="4148706" y="6047801"/>
            <a:ext cx="516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/>
                </a:solidFill>
              </a:rPr>
              <a:t>Credit: </a:t>
            </a:r>
            <a:r>
              <a:rPr lang="en-US" sz="2000" i="1" dirty="0" err="1">
                <a:solidFill>
                  <a:schemeClr val="accent4"/>
                </a:solidFill>
              </a:rPr>
              <a:t>Entropica</a:t>
            </a:r>
            <a:r>
              <a:rPr lang="en-US" sz="2000" i="1" dirty="0">
                <a:solidFill>
                  <a:schemeClr val="accent4"/>
                </a:solidFill>
              </a:rPr>
              <a:t> Labs</a:t>
            </a: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F6A20ABD-9D1C-2B96-661B-CD50556765C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56991" y="2651165"/>
            <a:ext cx="2892287" cy="2872409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3B5D70-6257-C657-E6EA-3A5FD2DAE1FE}"/>
              </a:ext>
            </a:extLst>
          </p:cNvPr>
          <p:cNvSpPr txBox="1"/>
          <p:nvPr/>
        </p:nvSpPr>
        <p:spPr>
          <a:xfrm>
            <a:off x="6293753" y="4232634"/>
            <a:ext cx="1565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Quantum advantage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7670E2-3F2F-8597-CAD0-6C9D33EA9291}"/>
              </a:ext>
            </a:extLst>
          </p:cNvPr>
          <p:cNvCxnSpPr>
            <a:cxnSpLocks/>
          </p:cNvCxnSpPr>
          <p:nvPr/>
        </p:nvCxnSpPr>
        <p:spPr>
          <a:xfrm flipH="1" flipV="1">
            <a:off x="4681330" y="4310998"/>
            <a:ext cx="1478944" cy="2087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E4EF10-0486-6E1A-DE00-8F190D2258E2}"/>
              </a:ext>
            </a:extLst>
          </p:cNvPr>
          <p:cNvSpPr txBox="1"/>
          <p:nvPr/>
        </p:nvSpPr>
        <p:spPr>
          <a:xfrm>
            <a:off x="8246056" y="2516485"/>
            <a:ext cx="1969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QC  useful</a:t>
            </a:r>
          </a:p>
          <a:p>
            <a:pPr algn="ctr"/>
            <a:r>
              <a:rPr lang="en-US" sz="2500" dirty="0"/>
              <a:t>Applications!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2E1F14-4F91-8B5E-A270-CE7EF8E6468F}"/>
              </a:ext>
            </a:extLst>
          </p:cNvPr>
          <p:cNvCxnSpPr>
            <a:cxnSpLocks/>
          </p:cNvCxnSpPr>
          <p:nvPr/>
        </p:nvCxnSpPr>
        <p:spPr>
          <a:xfrm flipH="1" flipV="1">
            <a:off x="6817580" y="2641225"/>
            <a:ext cx="1478944" cy="2087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28F9DEA-FC39-5E5D-0090-3CE93D560873}"/>
              </a:ext>
            </a:extLst>
          </p:cNvPr>
          <p:cNvSpPr txBox="1"/>
          <p:nvPr/>
        </p:nvSpPr>
        <p:spPr>
          <a:xfrm>
            <a:off x="7656809" y="3704322"/>
            <a:ext cx="1969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NISQ  useful</a:t>
            </a:r>
          </a:p>
          <a:p>
            <a:pPr algn="ctr"/>
            <a:r>
              <a:rPr lang="en-US" sz="2500" dirty="0"/>
              <a:t>applications?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872C04-4B3B-1271-0DFE-0E08E085D0D6}"/>
              </a:ext>
            </a:extLst>
          </p:cNvPr>
          <p:cNvCxnSpPr>
            <a:cxnSpLocks/>
          </p:cNvCxnSpPr>
          <p:nvPr/>
        </p:nvCxnSpPr>
        <p:spPr>
          <a:xfrm flipH="1" flipV="1">
            <a:off x="6228333" y="3829062"/>
            <a:ext cx="1478944" cy="2087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EE479F-17B6-5937-0850-E6CC0D1737D2}"/>
              </a:ext>
            </a:extLst>
          </p:cNvPr>
          <p:cNvCxnSpPr/>
          <p:nvPr/>
        </p:nvCxnSpPr>
        <p:spPr>
          <a:xfrm flipV="1">
            <a:off x="3450197" y="2641225"/>
            <a:ext cx="2017644" cy="24531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DAED2D-CA19-69AA-79A3-8DA67605BF4F}"/>
              </a:ext>
            </a:extLst>
          </p:cNvPr>
          <p:cNvSpPr txBox="1"/>
          <p:nvPr/>
        </p:nvSpPr>
        <p:spPr>
          <a:xfrm>
            <a:off x="1646122" y="2967288"/>
            <a:ext cx="1565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Reducing noise!</a:t>
            </a:r>
          </a:p>
        </p:txBody>
      </p:sp>
    </p:spTree>
    <p:extLst>
      <p:ext uri="{BB962C8B-B14F-4D97-AF65-F5344CB8AC3E}">
        <p14:creationId xmlns:p14="http://schemas.microsoft.com/office/powerpoint/2010/main" val="15839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1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theoretical framework of QEC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stabilizer formalism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/>
              <p:nvPr/>
            </p:nvSpPr>
            <p:spPr>
              <a:xfrm>
                <a:off x="149486" y="1849513"/>
                <a:ext cx="12042513" cy="4729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A n-qubit quantum state is stabilized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</a:t>
                </a:r>
                <a:r>
                  <a:rPr lang="en-US" sz="3000" dirty="0">
                    <a:sym typeface="Wingdings" panose="05000000000000000000" pitchFamily="2" charset="2"/>
                  </a:rPr>
                  <a:t>operators.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Its stabilizer operators have an </a:t>
                </a:r>
                <a:r>
                  <a:rPr lang="en-US" sz="3000" b="1" dirty="0">
                    <a:sym typeface="Wingdings" panose="05000000000000000000" pitchFamily="2" charset="2"/>
                  </a:rPr>
                  <a:t>abelian</a:t>
                </a:r>
                <a:r>
                  <a:rPr lang="en-US" sz="3000" dirty="0">
                    <a:sym typeface="Wingdings" panose="05000000000000000000" pitchFamily="2" charset="2"/>
                  </a:rPr>
                  <a:t> group structure.</a:t>
                </a:r>
              </a:p>
              <a:p>
                <a:r>
                  <a:rPr lang="en-US" sz="3000" i="1" dirty="0">
                    <a:sym typeface="Wingdings" panose="05000000000000000000" pitchFamily="2" charset="2"/>
                  </a:rPr>
                  <a:t>ex.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+|11⟩</m:t>
                    </m:r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stabilized by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{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𝐼𝐼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−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𝑌𝑌</m:t>
                    </m:r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}</m:t>
                    </m:r>
                  </m:oMath>
                </a14:m>
                <a:endParaRPr lang="en-US" sz="3000" i="1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The stabilizer group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e>
                      <m:sup>
                        <m:r>
                          <a:rPr lang="en-US" sz="3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3000" b="1" dirty="0">
                    <a:sym typeface="Wingdings" panose="05000000000000000000" pitchFamily="2" charset="2"/>
                  </a:rPr>
                  <a:t> elements </a:t>
                </a:r>
                <a:r>
                  <a:rPr lang="en-US" sz="3000" dirty="0">
                    <a:sym typeface="Wingdings" panose="05000000000000000000" pitchFamily="2" charset="2"/>
                  </a:rPr>
                  <a:t>have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𝒏</m:t>
                    </m:r>
                  </m:oMath>
                </a14:m>
                <a:r>
                  <a:rPr lang="en-US" sz="3000" b="1" dirty="0">
                    <a:sym typeface="Wingdings" panose="05000000000000000000" pitchFamily="2" charset="2"/>
                  </a:rPr>
                  <a:t> linearly independent generators</a:t>
                </a:r>
              </a:p>
              <a:p>
                <a:r>
                  <a:rPr lang="en-US" sz="3000" i="1" dirty="0">
                    <a:sym typeface="Wingdings" panose="05000000000000000000" pitchFamily="2" charset="2"/>
                  </a:rPr>
                  <a:t>ex.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{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𝐼𝐼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−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𝑌𝑌</m:t>
                    </m:r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}</m:t>
                    </m:r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is generated by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⟨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sz="3000" i="1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𝑌𝑌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𝐼𝐼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3000" i="1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A stabilizer group of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𝒏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𝒌</m:t>
                    </m:r>
                  </m:oMath>
                </a14:m>
                <a:r>
                  <a:rPr lang="en-US" sz="3000" b="1" dirty="0">
                    <a:sym typeface="Wingdings" panose="05000000000000000000" pitchFamily="2" charset="2"/>
                  </a:rPr>
                  <a:t> </a:t>
                </a:r>
                <a:r>
                  <a:rPr lang="en-US" sz="30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n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-qubit) </a:t>
                </a:r>
                <a:r>
                  <a:rPr lang="en-US" sz="3000" b="1" dirty="0">
                    <a:sym typeface="Wingdings" panose="05000000000000000000" pitchFamily="2" charset="2"/>
                  </a:rPr>
                  <a:t>Pauli strings generators</a:t>
                </a:r>
                <a:r>
                  <a:rPr lang="en-US" sz="3000" dirty="0">
                    <a:sym typeface="Wingdings" panose="05000000000000000000" pitchFamily="2" charset="2"/>
                  </a:rPr>
                  <a:t>, stabilizes a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𝐤</m:t>
                    </m:r>
                  </m:oMath>
                </a14:m>
                <a:r>
                  <a:rPr lang="en-US" sz="3000" b="1" dirty="0">
                    <a:sym typeface="Wingdings" panose="05000000000000000000" pitchFamily="2" charset="2"/>
                  </a:rPr>
                  <a:t>-qubit Hilbert subspace</a:t>
                </a:r>
                <a:r>
                  <a:rPr lang="en-US" sz="3000" dirty="0">
                    <a:sym typeface="Wingdings" panose="05000000000000000000" pitchFamily="2" charset="2"/>
                  </a:rPr>
                  <a:t> (in 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-qubit Hilbert space) </a:t>
                </a:r>
              </a:p>
              <a:p>
                <a:r>
                  <a:rPr lang="en-US" sz="3000" i="1" dirty="0">
                    <a:sym typeface="Wingdings" panose="05000000000000000000" pitchFamily="2" charset="2"/>
                  </a:rPr>
                  <a:t>ex.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{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𝐼𝐼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  <m:r>
                      <a:rPr lang="en-US" sz="3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}</m:t>
                    </m:r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stabilizes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𝛼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00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11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𝛼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  (with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𝑖𝑖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</m:e>
                        </m:d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3000" i="1" dirty="0"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6" y="1849513"/>
                <a:ext cx="12042513" cy="4729564"/>
              </a:xfrm>
              <a:prstGeom prst="rect">
                <a:avLst/>
              </a:prstGeom>
              <a:blipFill>
                <a:blip r:embed="rId2"/>
                <a:stretch>
                  <a:fillRect l="-1215" t="-1546" b="-2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12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theoretical framework of QEC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Link with quantum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/>
              <p:nvPr/>
            </p:nvSpPr>
            <p:spPr>
              <a:xfrm>
                <a:off x="149486" y="1849513"/>
                <a:ext cx="5277279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30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]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 Quantum Error Correcting code encode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𝑘</m:t>
                    </m:r>
                  </m:oMath>
                </a14:m>
                <a:r>
                  <a:rPr lang="en-US" sz="30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00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logical qubits </a:t>
                </a:r>
                <a:r>
                  <a:rPr lang="en-US" sz="3000" dirty="0">
                    <a:sym typeface="Wingdings" panose="05000000000000000000" pitchFamily="2" charset="2"/>
                  </a:rPr>
                  <a:t>into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physical qubits </a:t>
                </a:r>
                <a:r>
                  <a:rPr lang="en-US" sz="3000" dirty="0">
                    <a:sym typeface="Wingdings" panose="05000000000000000000" pitchFamily="2" charset="2"/>
                  </a:rPr>
                  <a:t>to protect quantum information against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−1)/2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rgbClr val="FC885F"/>
                    </a:solidFill>
                    <a:sym typeface="Wingdings" panose="05000000000000000000" pitchFamily="2" charset="2"/>
                  </a:rPr>
                  <a:t> errors</a:t>
                </a:r>
                <a:r>
                  <a:rPr lang="en-US" sz="3000" dirty="0">
                    <a:sym typeface="Wingdings" panose="05000000000000000000" pitchFamily="2" charset="2"/>
                  </a:rPr>
                  <a:t>.</a:t>
                </a:r>
              </a:p>
              <a:p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Syndrome through parity check measurement </a:t>
                </a:r>
                <a:r>
                  <a:rPr lang="en-US" sz="30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</a:t>
                </a:r>
                <a:endParaRPr lang="en-US" sz="3000" b="0" i="0" dirty="0">
                  <a:solidFill>
                    <a:srgbClr val="0070C0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  <m:r>
                        <a:rPr lang="en-US" sz="30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= </m:t>
                      </m:r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𝑠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  <m:r>
                        <a:rPr lang="en-US" sz="30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</m:t>
                      </m:r>
                    </m:oMath>
                  </m:oMathPara>
                </a14:m>
                <a:endParaRPr lang="en-US" sz="3000" b="0" i="1" dirty="0">
                  <a:solidFill>
                    <a:srgbClr val="0070C0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</m:sSub>
                      <m:sSub>
                        <m:sSubPr>
                          <m:ctrlPr>
                            <a:rPr lang="en-US" sz="3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</m:sSub>
                      <m:r>
                        <a:rPr lang="en-US" sz="30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= </m:t>
                      </m:r>
                      <m:sSub>
                        <m:sSubPr>
                          <m:ctrlPr>
                            <a:rPr lang="en-US" sz="3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𝑠</m:t>
                          </m:r>
                        </m:e>
                        <m:sub>
                          <m:r>
                            <a:rPr lang="en-US" sz="3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0070C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F0451-2CA6-EABD-E753-A6FE632EC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6" y="1849513"/>
                <a:ext cx="5277279" cy="4708981"/>
              </a:xfrm>
              <a:prstGeom prst="rect">
                <a:avLst/>
              </a:prstGeom>
              <a:blipFill>
                <a:blip r:embed="rId2"/>
                <a:stretch>
                  <a:fillRect l="-2775" t="-1552" r="-3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01BCBD-B18E-6FFB-2D01-6EF7918DC3A5}"/>
                  </a:ext>
                </a:extLst>
              </p:cNvPr>
              <p:cNvSpPr txBox="1"/>
              <p:nvPr/>
            </p:nvSpPr>
            <p:spPr>
              <a:xfrm>
                <a:off x="5786232" y="1849513"/>
                <a:ext cx="6405768" cy="4915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sym typeface="Wingdings" panose="05000000000000000000" pitchFamily="2" charset="2"/>
                  </a:rPr>
                  <a:t>The stabilizer formalism gives you a way to encode 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𝑘</m:t>
                    </m:r>
                  </m:oMath>
                </a14:m>
                <a:r>
                  <a:rPr lang="en-US" sz="300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-qubit Hilbert subspace </a:t>
                </a:r>
                <a:r>
                  <a:rPr lang="en-US" sz="3000" dirty="0">
                    <a:sym typeface="Wingdings" panose="05000000000000000000" pitchFamily="2" charset="2"/>
                  </a:rPr>
                  <a:t>into a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-qubit Hilbert space </a:t>
                </a:r>
                <a:r>
                  <a:rPr lang="en-US" sz="3000" dirty="0">
                    <a:sym typeface="Wingdings" panose="05000000000000000000" pitchFamily="2" charset="2"/>
                  </a:rPr>
                  <a:t>with constraints given by stabilizer operators.</a:t>
                </a:r>
              </a:p>
              <a:p>
                <a:r>
                  <a:rPr lang="en-US" sz="3000" dirty="0"/>
                  <a:t>Stabilizer group generated by: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0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0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30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sz="3000" i="1" dirty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000" i="1" dirty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​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30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3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3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  <a:p>
                <a:r>
                  <a:rPr lang="en-US" sz="3000" dirty="0">
                    <a:solidFill>
                      <a:srgbClr val="FC885F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C885F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3000" b="0" i="1" smtClean="0">
                        <a:solidFill>
                          <a:srgbClr val="FC885F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000" b="0" i="1" smtClean="0">
                        <a:solidFill>
                          <a:srgbClr val="FC885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C885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FC885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000" dirty="0">
                    <a:solidFill>
                      <a:srgbClr val="FC885F"/>
                    </a:solidFill>
                  </a:rPr>
                  <a:t>, an error is detected</a:t>
                </a:r>
                <a:r>
                  <a:rPr lang="en-US" sz="3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01BCBD-B18E-6FFB-2D01-6EF7918DC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232" y="1849513"/>
                <a:ext cx="6405768" cy="4915128"/>
              </a:xfrm>
              <a:prstGeom prst="rect">
                <a:avLst/>
              </a:prstGeom>
              <a:blipFill>
                <a:blip r:embed="rId3"/>
                <a:stretch>
                  <a:fillRect l="-2188" t="-1487" r="-2759" b="-2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8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Link / challenges: classical and quantum error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11893026" cy="4569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0" dirty="0">
                    <a:sym typeface="Wingdings" panose="05000000000000000000" pitchFamily="2" charset="2"/>
                  </a:rPr>
                  <a:t>Classical codes protects against bitflips: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</m:t>
                    </m:r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We can create quantum codes that protects against </a:t>
                </a:r>
                <a:r>
                  <a:rPr lang="en-US" sz="3000" dirty="0" err="1">
                    <a:sym typeface="Wingdings" panose="05000000000000000000" pitchFamily="2" charset="2"/>
                  </a:rPr>
                  <a:t>blitflips</a:t>
                </a:r>
                <a:r>
                  <a:rPr lang="en-US" sz="3000" dirty="0">
                    <a:sym typeface="Wingdings" panose="05000000000000000000" pitchFamily="2" charset="2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s,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-type stabilizers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→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We can create quantum codes that protects against </a:t>
                </a:r>
                <a:r>
                  <a:rPr lang="en-US" sz="3000" dirty="0" err="1">
                    <a:sym typeface="Wingdings" panose="05000000000000000000" pitchFamily="2" charset="2"/>
                  </a:rPr>
                  <a:t>phaseflips</a:t>
                </a:r>
                <a:r>
                  <a:rPr lang="en-US" sz="3000" dirty="0">
                    <a:sym typeface="Wingdings" panose="05000000000000000000" pitchFamily="2" charset="2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s,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</m:t>
                    </m:r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-type stabilizers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→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30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30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endParaRPr lang="en-US" sz="3000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11893026" cy="4569456"/>
              </a:xfrm>
              <a:prstGeom prst="rect">
                <a:avLst/>
              </a:prstGeom>
              <a:blipFill>
                <a:blip r:embed="rId2"/>
                <a:stretch>
                  <a:fillRect l="-1179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834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Link / challenges: classical and quantum error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97374" y="2056521"/>
                <a:ext cx="11893026" cy="3882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0" dirty="0">
                    <a:sym typeface="Wingdings" panose="05000000000000000000" pitchFamily="2" charset="2"/>
                  </a:rPr>
                  <a:t>How to make codes that protects against </a:t>
                </a:r>
                <a:r>
                  <a:rPr lang="en-US" sz="3000" b="0" dirty="0" err="1">
                    <a:sym typeface="Wingdings" panose="05000000000000000000" pitchFamily="2" charset="2"/>
                  </a:rPr>
                  <a:t>phaseflips</a:t>
                </a:r>
                <a:r>
                  <a:rPr lang="en-US" sz="3000" b="0" dirty="0">
                    <a:sym typeface="Wingdings" panose="05000000000000000000" pitchFamily="2" charset="2"/>
                  </a:rPr>
                  <a:t> and bitflips?</a:t>
                </a: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Use two classical 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3000" dirty="0">
                    <a:sym typeface="Wingdings" panose="05000000000000000000" pitchFamily="2" charset="2"/>
                  </a:rPr>
                  <a:t>!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⟨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1,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…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</m:sub>
                    </m:sSub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1,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…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𝑍𝑚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en-US" sz="3000" dirty="0">
                  <a:sym typeface="Wingdings" panose="05000000000000000000" pitchFamily="2" charset="2"/>
                </a:endParaRPr>
              </a:p>
              <a:p>
                <a:r>
                  <a:rPr lang="en-US" sz="3000" dirty="0">
                    <a:sym typeface="Wingdings" panose="05000000000000000000" pitchFamily="2" charset="2"/>
                  </a:rPr>
                  <a:t>Can we do always that?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The stabilizer groups protect a qubit subspace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sym typeface="Wingdings" panose="05000000000000000000" pitchFamily="2" charset="2"/>
                  </a:rPr>
                  <a:t>The stabilizer group should be </a:t>
                </a:r>
                <a:r>
                  <a:rPr lang="en-US" sz="3000" b="1" dirty="0">
                    <a:sym typeface="Wingdings" panose="05000000000000000000" pitchFamily="2" charset="2"/>
                  </a:rPr>
                  <a:t>abelian</a:t>
                </a:r>
                <a:r>
                  <a:rPr lang="en-US" sz="3000" i="1" dirty="0">
                    <a:sym typeface="Wingdings" panose="05000000000000000000" pitchFamily="2" charset="2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𝑋𝑖</m:t>
                            </m:r>
                          </m:sub>
                        </m:sSub>
                        <m:r>
                          <a:rPr lang="en-US" sz="3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𝑍𝑗</m:t>
                            </m:r>
                          </m:sub>
                        </m:sSub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3000" i="1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i="1" dirty="0"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Show that this constraint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sSubSup>
                      <m:sSubSup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p>
                    </m:sSubSup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30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?</a:t>
                </a:r>
                <a:endParaRPr lang="en-US" sz="3000" i="1" dirty="0">
                  <a:sym typeface="Wingdings" panose="05000000000000000000" pitchFamily="2" charset="2"/>
                </a:endParaRPr>
              </a:p>
              <a:p>
                <a:r>
                  <a:rPr lang="en-US" sz="3000" i="1" dirty="0">
                    <a:sym typeface="Wingdings" panose="05000000000000000000" pitchFamily="2" charset="2"/>
                  </a:rPr>
                  <a:t>Not so easy to find such conditions!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4" y="2056521"/>
                <a:ext cx="11893026" cy="3882922"/>
              </a:xfrm>
              <a:prstGeom prst="rect">
                <a:avLst/>
              </a:prstGeom>
              <a:blipFill>
                <a:blip r:embed="rId2"/>
                <a:stretch>
                  <a:fillRect l="-1179" t="-1884" b="-3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803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B51C-A2EB-C488-93F6-D8FFB8DC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50E00-B8C5-E44C-D465-CB3F5B4E29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458FF-5DDA-EC51-A97F-D81DAE564A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Link / challenges: classical and quantum error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F129AA-6728-80B5-17B0-0A10544CD116}"/>
                  </a:ext>
                </a:extLst>
              </p:cNvPr>
              <p:cNvSpPr txBox="1"/>
              <p:nvPr/>
            </p:nvSpPr>
            <p:spPr>
              <a:xfrm>
                <a:off x="149487" y="2013992"/>
                <a:ext cx="11893026" cy="477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Relate stabilizers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matrices:</a:t>
                </a:r>
              </a:p>
              <a:p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𝑡h</m:t>
                        </m:r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row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corresponds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𝑋𝑖</m:t>
                        </m:r>
                      </m:sub>
                    </m:sSub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:</a:t>
                </a: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Notations: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</m:sSub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p>
                    </m:sSubSup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</m:sSub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p>
                    </m:sSubSup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p>
                      <m:s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</m:t>
                    </m:r>
                  </m:oMath>
                </a14:m>
                <a:r>
                  <a:rPr lang="en-US" sz="2500" b="0" i="1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,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>
                        <m:sSubSup>
                          <m:sSubSup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b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b="0" i="1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500" b="0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if</a:t>
                </a:r>
                <a14:m>
                  <m:oMath xmlns:m="http://schemas.openxmlformats.org/officeDocument/2006/math">
                    <m:r>
                      <a:rPr lang="en-US" sz="2500" b="0" i="0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p>
                    </m:sSub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2500" b="0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,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b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500" dirty="0">
                    <a:solidFill>
                      <a:srgbClr val="30A949"/>
                    </a:solidFill>
                    <a:latin typeface="Cambria Math" panose="02040503050406030204" pitchFamily="18" charset="0"/>
                    <a:sym typeface="Wingdings" panose="05000000000000000000" pitchFamily="2" charset="2"/>
                  </a:rPr>
                  <a:t>if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p>
                    </m:sSub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endParaRPr lang="en-US" sz="2500" dirty="0">
                  <a:solidFill>
                    <a:srgbClr val="30A949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US" sz="2500" b="0" dirty="0">
                  <a:solidFill>
                    <a:srgbClr val="30A949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So: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𝑋𝑖</m:t>
                        </m:r>
                      </m:sub>
                    </m:sSub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sup>
                            </m:sSubSup>
                          </m:sup>
                        </m:sSubSup>
                      </m:e>
                    </m:nary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Same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</m:sSub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: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p>
                            </m:sSubSup>
                          </m:sup>
                        </m:sSubSup>
                      </m:e>
                    </m:nary>
                  </m:oMath>
                </a14:m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F129AA-6728-80B5-17B0-0A10544CD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7" y="2013992"/>
                <a:ext cx="11893026" cy="4770408"/>
              </a:xfrm>
              <a:prstGeom prst="rect">
                <a:avLst/>
              </a:prstGeom>
              <a:blipFill>
                <a:blip r:embed="rId2"/>
                <a:stretch>
                  <a:fillRect l="-872" t="-894" b="-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981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Link / challenges: classical and quantum error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/>
              <p:nvPr/>
            </p:nvSpPr>
            <p:spPr>
              <a:xfrm>
                <a:off x="149487" y="1787960"/>
                <a:ext cx="11893026" cy="516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Commutation relations: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𝑋𝑖</m:t>
                            </m:r>
                          </m:sub>
                        </m:s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  <m:sSup>
                              <m:sSupPr>
                                <m:ctrlP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𝑋</m:t>
                                    </m:r>
                                  </m:sup>
                                </m:sSubSup>
                              </m:sup>
                            </m:sSubSup>
                            <m:sSubSup>
                              <m:sSubSupPr>
                                <m:ctrlP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2500" b="0" i="1" smtClean="0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500" i="1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en-US" sz="2500" b="0" i="1" smtClean="0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sz="2500" b="0" i="1" smtClean="0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𝑍</m:t>
                                    </m:r>
                                  </m:sup>
                                </m:sSubSup>
                              </m:sup>
                            </m:sSubSup>
                          </m:e>
                        </m:d>
                      </m:e>
                    </m:nary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500" b="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2500" i="1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500" i="1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en-US" sz="2500" i="1">
                                            <a:solidFill>
                                              <a:srgbClr val="30A949"/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𝑍</m:t>
                                    </m:r>
                                  </m:sup>
                                </m:sSubSup>
                              </m:sup>
                            </m:sSubSup>
                            <m:sSubSup>
                              <m:sSubSupPr>
                                <m:ctrlP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sSubSup>
                                  <m:sSubSupPr>
                                    <m:ctrlP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US" sz="2500" i="1">
                                        <a:solidFill>
                                          <a:srgbClr val="30A949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𝑋</m:t>
                                    </m:r>
                                  </m:sup>
                                </m:sSubSup>
                              </m:sup>
                            </m:sSubSup>
                          </m:e>
                        </m:d>
                      </m:e>
                    </m:nary>
                  </m:oMath>
                </a14:m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        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p>
                    </m:sSub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,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p>
                    </m:sSub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(at least one is I)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    </m:t>
                    </m:r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𝑖𝑗</m:t>
                        </m:r>
                      </m:sub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p>
                    </m:sSub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Sup>
                      <m:sSub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p>
                    </m:sSub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</m:t>
                    </m:r>
                  </m:oMath>
                </a14:m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</m:oMath>
                </a14:m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=</a:t>
                </a:r>
                <a:r>
                  <a:rPr lang="en-US" sz="250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d>
                      </m:e>
                      <m:sup>
                        <m:sSubSup>
                          <m:sSubSup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×</m:t>
                        </m:r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 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sup>
                        </m:sSubSup>
                      </m:sup>
                    </m:sSup>
                    <m:sSup>
                      <m:sSupPr>
                        <m:ctrlP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p>
                        <m:sSubSup>
                          <m:sSub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h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sup>
                        </m:sSubSup>
                      </m:sup>
                    </m:sSup>
                    <m:r>
                      <a:rPr lang="en-US" sz="2500" i="1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So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US" sz="250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i="1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sSup>
                          <m:s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sup>
                            </m:sSubSup>
                          </m:sup>
                        </m:sSup>
                        <m:sSup>
                          <m:s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p>
                            </m:sSubSup>
                          </m:sup>
                        </m:s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</m:nary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−1</m:t>
                            </m:r>
                          </m:e>
                        </m:d>
                      </m:e>
                      <m:sup>
                        <m:nary>
                          <m:naryPr>
                            <m:chr m:val="∑"/>
                            <m:supHide m:val="on"/>
                            <m:ctrlP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naryPr>
                          <m:sub>
                            <m:r>
                              <a:rPr lang="en-US" sz="2500" b="0" i="1" smtClean="0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sup>
                            </m:sSubSup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  <m:r>
                                  <a:rPr lang="en-US" sz="2500" b="0" i="1" smtClean="0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p>
                            </m:sSubSup>
                          </m:e>
                        </m:nary>
                      </m:sup>
                    </m:sSup>
                  </m:oMath>
                </a14:m>
                <a:r>
                  <a:rPr lang="en-US" sz="2500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</m:t>
                                </m:r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𝑍</m:t>
                                </m:r>
                              </m:sup>
                            </m:sSubSup>
                          </m:sup>
                        </m:sSup>
                        <m:sSup>
                          <m:sSupPr>
                            <m:ctrlP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30A949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𝑋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500" i="1">
                                    <a:solidFill>
                                      <a:srgbClr val="30A949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𝑋</m:t>
                                </m:r>
                              </m:sup>
                            </m:sSubSup>
                          </m:sup>
                        </m:sSup>
                      </m:e>
                    </m:nary>
                  </m:oMath>
                </a14:m>
                <a:endParaRPr lang="en-US" sz="2500" b="0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endParaRPr lang="en-US" sz="2500" b="0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And the operators commute if the two rows have value 1 on an even number of elements.</a:t>
                </a:r>
              </a:p>
              <a:p>
                <a:r>
                  <a:rPr lang="en-US" sz="250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  <a:t>We can see this is true for all rows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sSubSup>
                      <m:sSubSupPr>
                        <m:ctrlP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  <m:sup>
                        <m:r>
                          <a:rPr lang="en-US" sz="2500" b="0" i="1" smtClean="0">
                            <a:solidFill>
                              <a:srgbClr val="30A949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p>
                    </m:sSubSup>
                    <m:r>
                      <a:rPr lang="en-US" sz="2500" b="0" i="1" smtClean="0">
                        <a:solidFill>
                          <a:srgbClr val="30A949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2500" i="1" dirty="0">
                  <a:solidFill>
                    <a:srgbClr val="30A949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000166-7878-AAB3-D225-4F93FE2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7" y="1787960"/>
                <a:ext cx="11893026" cy="5166927"/>
              </a:xfrm>
              <a:prstGeom prst="rect">
                <a:avLst/>
              </a:prstGeom>
              <a:blipFill>
                <a:blip r:embed="rId2"/>
                <a:stretch>
                  <a:fillRect l="-872" t="-825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528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Simple example with quantum error 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5" y="1928779"/>
            <a:ext cx="74900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ym typeface="Wingdings" panose="05000000000000000000" pitchFamily="2" charset="2"/>
              </a:rPr>
              <a:t>Steane</a:t>
            </a:r>
            <a:r>
              <a:rPr lang="en-US" sz="2500" dirty="0">
                <a:sym typeface="Wingdings" panose="05000000000000000000" pitchFamily="2" charset="2"/>
              </a:rPr>
              <a:t> quantum code: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/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  <a:blipFill>
                <a:blip r:embed="rId3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/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  <a:blipFill>
                <a:blip r:embed="rId4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9919BF3-F8FD-0128-F3B3-7846CDFEE482}"/>
              </a:ext>
            </a:extLst>
          </p:cNvPr>
          <p:cNvSpPr/>
          <p:nvPr/>
        </p:nvSpPr>
        <p:spPr>
          <a:xfrm>
            <a:off x="6882063" y="2156058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D8B31C-AE93-5A9D-4C48-BC8DBEE64EEE}"/>
              </a:ext>
            </a:extLst>
          </p:cNvPr>
          <p:cNvSpPr/>
          <p:nvPr/>
        </p:nvSpPr>
        <p:spPr>
          <a:xfrm>
            <a:off x="5807242" y="3509001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9F577B-1190-65BA-2E75-53BF81F1B882}"/>
              </a:ext>
            </a:extLst>
          </p:cNvPr>
          <p:cNvSpPr/>
          <p:nvPr/>
        </p:nvSpPr>
        <p:spPr>
          <a:xfrm>
            <a:off x="7676148" y="3626145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/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  <a:blipFill>
                <a:blip r:embed="rId5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/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blipFill>
                <a:blip r:embed="rId6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/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  <a:blipFill>
                <a:blip r:embed="rId7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/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  <a:blipFill>
                <a:blip r:embed="rId8"/>
                <a:stretch>
                  <a:fillRect l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/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  <a:blipFill>
                <a:blip r:embed="rId9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/>
              <p:nvPr/>
            </p:nvSpPr>
            <p:spPr>
              <a:xfrm>
                <a:off x="197375" y="2500966"/>
                <a:ext cx="2845615" cy="201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Circle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⊗</m:t>
                        </m:r>
                      </m:e>
                      <m:sub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⟩=|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b="0" dirty="0">
                    <a:sym typeface="Wingdings" panose="05000000000000000000" pitchFamily="2" charset="2"/>
                  </a:rPr>
                  <a:t>Second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⊗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⟩=|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5" y="2500966"/>
                <a:ext cx="2845615" cy="2015936"/>
              </a:xfrm>
              <a:prstGeom prst="rect">
                <a:avLst/>
              </a:prstGeom>
              <a:blipFill>
                <a:blip r:embed="rId10"/>
                <a:stretch>
                  <a:fillRect l="-3426" t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/>
              <p:nvPr/>
            </p:nvSpPr>
            <p:spPr>
              <a:xfrm>
                <a:off x="235444" y="4153017"/>
                <a:ext cx="4919028" cy="2032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>
                    <a:sym typeface="Wingdings" panose="05000000000000000000" pitchFamily="2" charset="2"/>
                  </a:rPr>
                  <a:t>Define two parity check matrices</a:t>
                </a:r>
                <a:endParaRPr lang="en-US" sz="2500" dirty="0"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bSup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sz="2500" b="0" dirty="0"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bSup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CSS codes: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𝑋</m:t>
                          </m:r>
                        </m:sub>
                      </m:sSub>
                      <m:sSubSup>
                        <m:sSub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𝑍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bSup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4" y="4153017"/>
                <a:ext cx="4919028" cy="2032864"/>
              </a:xfrm>
              <a:prstGeom prst="rect">
                <a:avLst/>
              </a:prstGeom>
              <a:blipFill>
                <a:blip r:embed="rId11"/>
                <a:stretch>
                  <a:fillRect l="-2107" t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6530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Calderbank-</a:t>
            </a:r>
            <a:r>
              <a:rPr lang="en-US" dirty="0" err="1"/>
              <a:t>Steane</a:t>
            </a:r>
            <a:r>
              <a:rPr lang="en-US" dirty="0"/>
              <a:t>-Shor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Steane</a:t>
            </a:r>
            <a:r>
              <a:rPr lang="en-US" dirty="0"/>
              <a:t>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5" y="1928779"/>
            <a:ext cx="74900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ym typeface="Wingdings" panose="05000000000000000000" pitchFamily="2" charset="2"/>
              </a:rPr>
              <a:t>Steane</a:t>
            </a:r>
            <a:r>
              <a:rPr lang="en-US" sz="2500" dirty="0">
                <a:sym typeface="Wingdings" panose="05000000000000000000" pitchFamily="2" charset="2"/>
              </a:rPr>
              <a:t> quantum code: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/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4466E7C-B6D6-6D42-B4D9-406FE2C63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47" y="3998826"/>
                <a:ext cx="404262" cy="404262"/>
              </a:xfrm>
              <a:prstGeom prst="ellipse">
                <a:avLst/>
              </a:prstGeom>
              <a:blipFill>
                <a:blip r:embed="rId3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/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6214C-93CC-EC47-A9CD-1B5E61115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86" y="3796695"/>
                <a:ext cx="404262" cy="404262"/>
              </a:xfrm>
              <a:prstGeom prst="ellipse">
                <a:avLst/>
              </a:prstGeom>
              <a:blipFill>
                <a:blip r:embed="rId4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9919BF3-F8FD-0128-F3B3-7846CDFEE482}"/>
              </a:ext>
            </a:extLst>
          </p:cNvPr>
          <p:cNvSpPr/>
          <p:nvPr/>
        </p:nvSpPr>
        <p:spPr>
          <a:xfrm>
            <a:off x="6882063" y="2156058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D8B31C-AE93-5A9D-4C48-BC8DBEE64EEE}"/>
              </a:ext>
            </a:extLst>
          </p:cNvPr>
          <p:cNvSpPr/>
          <p:nvPr/>
        </p:nvSpPr>
        <p:spPr>
          <a:xfrm>
            <a:off x="5807242" y="3509001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9F577B-1190-65BA-2E75-53BF81F1B882}"/>
              </a:ext>
            </a:extLst>
          </p:cNvPr>
          <p:cNvSpPr/>
          <p:nvPr/>
        </p:nvSpPr>
        <p:spPr>
          <a:xfrm>
            <a:off x="7676148" y="3626145"/>
            <a:ext cx="2926080" cy="2926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/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BCDBF5-DF40-F1BF-CDAF-8CC477CA7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123" y="4403088"/>
                <a:ext cx="404262" cy="404262"/>
              </a:xfrm>
              <a:prstGeom prst="ellipse">
                <a:avLst/>
              </a:prstGeom>
              <a:blipFill>
                <a:blip r:embed="rId5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/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91CB275-8DEA-C90B-3E53-52903FAC6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241" y="5354347"/>
                <a:ext cx="404262" cy="404262"/>
              </a:xfrm>
              <a:prstGeom prst="ellipse">
                <a:avLst/>
              </a:prstGeom>
              <a:blipFill>
                <a:blip r:embed="rId6"/>
                <a:stretch>
                  <a:fillRect l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/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D812D5-467B-812B-9D06-36DC03D1A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256" y="5262739"/>
                <a:ext cx="404262" cy="404262"/>
              </a:xfrm>
              <a:prstGeom prst="ellipse">
                <a:avLst/>
              </a:prstGeom>
              <a:blipFill>
                <a:blip r:embed="rId7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/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CA933C-53F6-1D81-53E5-3312EC80B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27" y="5285512"/>
                <a:ext cx="404262" cy="404262"/>
              </a:xfrm>
              <a:prstGeom prst="ellipse">
                <a:avLst/>
              </a:prstGeom>
              <a:blipFill>
                <a:blip r:embed="rId8"/>
                <a:stretch>
                  <a:fillRect l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/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3A1761A-0186-4AEC-D126-9D14E4476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78" y="2767817"/>
                <a:ext cx="404262" cy="404262"/>
              </a:xfrm>
              <a:prstGeom prst="ellipse">
                <a:avLst/>
              </a:prstGeom>
              <a:blipFill>
                <a:blip r:embed="rId9"/>
                <a:stretch>
                  <a:fillRect l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/>
              <p:nvPr/>
            </p:nvSpPr>
            <p:spPr>
              <a:xfrm>
                <a:off x="197375" y="2500966"/>
                <a:ext cx="5209512" cy="201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ym typeface="Wingdings" panose="05000000000000000000" pitchFamily="2" charset="2"/>
                  </a:rPr>
                  <a:t>Circle constraints</a:t>
                </a:r>
                <a:br>
                  <a:rPr lang="en-US" sz="2500" dirty="0">
                    <a:sym typeface="Wingdings" panose="05000000000000000000" pitchFamily="2" charset="2"/>
                  </a:rPr>
                </a:br>
                <a:r>
                  <a:rPr lang="en-US" sz="25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⊗</m:t>
                        </m:r>
                      </m:e>
                      <m:sub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sz="25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⟩=|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   (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25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=</m:t>
                    </m:r>
                    <m:sSub>
                      <m:sSubPr>
                        <m:ctrlPr>
                          <a:rPr lang="en-US" sz="2500" i="1" dirty="0" err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 err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500" dirty="0">
                    <a:sym typeface="Wingdings" panose="05000000000000000000" pitchFamily="2" charset="2"/>
                  </a:rPr>
                  <a:t>)</a:t>
                </a:r>
              </a:p>
              <a:p>
                <a:r>
                  <a:rPr lang="en-US" sz="2500" b="0" dirty="0">
                    <a:sym typeface="Wingdings" panose="05000000000000000000" pitchFamily="2" charset="2"/>
                  </a:rPr>
                  <a:t>Second constraints</a:t>
                </a:r>
                <a:br>
                  <a:rPr lang="en-US" sz="2500" b="0" dirty="0">
                    <a:sym typeface="Wingdings" panose="05000000000000000000" pitchFamily="2" charset="2"/>
                  </a:rPr>
                </a:br>
                <a:r>
                  <a:rPr lang="en-US" sz="2500" b="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⊗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𝜓</m:t>
                        </m:r>
                      </m:e>
                    </m:d>
                    <m:r>
                      <a:rPr lang="en-US" sz="25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𝜓</m:t>
                        </m:r>
                      </m:e>
                    </m:d>
                    <m:r>
                      <m:rPr>
                        <m:nor/>
                      </m:rPr>
                      <a:rPr lang="en-US" sz="2500" b="0" i="0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 </m:t>
                    </m:r>
                    <m:r>
                      <m:rPr>
                        <m:nor/>
                      </m:rPr>
                      <a:rPr lang="en-US" sz="2500" dirty="0"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sz="25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=</m:t>
                    </m:r>
                    <m:sSub>
                      <m:sSubPr>
                        <m:ctrlPr>
                          <a:rPr lang="en-US" sz="2500" i="1" dirty="0" err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500" i="1" dirty="0" err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𝑍</m:t>
                        </m:r>
                      </m:sub>
                    </m:sSub>
                    <m:r>
                      <m:rPr>
                        <m:nor/>
                      </m:rPr>
                      <a:rPr lang="en-US" sz="2500" dirty="0"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EF7EA4-A24C-4895-A04F-6B26466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75" y="2500966"/>
                <a:ext cx="5209512" cy="2015936"/>
              </a:xfrm>
              <a:prstGeom prst="rect">
                <a:avLst/>
              </a:prstGeom>
              <a:blipFill>
                <a:blip r:embed="rId10"/>
                <a:stretch>
                  <a:fillRect l="-1871" t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/>
              <p:nvPr/>
            </p:nvSpPr>
            <p:spPr>
              <a:xfrm>
                <a:off x="235444" y="4548058"/>
                <a:ext cx="4919028" cy="187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</m:m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  <a:p>
                <a:r>
                  <a:rPr lang="en-US" sz="2500" dirty="0">
                    <a:sym typeface="Wingdings" panose="05000000000000000000" pitchFamily="2" charset="2"/>
                  </a:rPr>
                  <a:t>This works since: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𝐻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sz="25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A7AAE4A-978A-6B37-7E3B-882E5884E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4" y="4548058"/>
                <a:ext cx="4919028" cy="1879169"/>
              </a:xfrm>
              <a:prstGeom prst="rect">
                <a:avLst/>
              </a:prstGeom>
              <a:blipFill>
                <a:blip r:embed="rId11"/>
                <a:stretch>
                  <a:fillRect l="-2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170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DA8A72-2686-1437-626B-3F9C701A4928}"/>
              </a:ext>
            </a:extLst>
          </p:cNvPr>
          <p:cNvSpPr txBox="1"/>
          <p:nvPr/>
        </p:nvSpPr>
        <p:spPr>
          <a:xfrm>
            <a:off x="8130207" y="5406556"/>
            <a:ext cx="35753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ambria Math" panose="02040503050406030204" pitchFamily="18" charset="0"/>
                <a:sym typeface="Wingdings" panose="05000000000000000000" pitchFamily="2" charset="2"/>
              </a:rPr>
              <a:t>Always this outcome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528C14-A4B5-EC85-05D3-6509DD65635D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528C14-A4B5-EC85-05D3-6509DD65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9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/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CNOT flip the ancilla qubit if </a:t>
                </a:r>
                <a:r>
                  <a:rPr lang="en-US" sz="2500" dirty="0" err="1">
                    <a:latin typeface="Cambria Math" panose="02040503050406030204" pitchFamily="18" charset="0"/>
                    <a:sym typeface="Wingdings" panose="05000000000000000000" pitchFamily="2" charset="2"/>
                  </a:rPr>
                  <a:t>qb</a:t>
                </a:r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1 in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i="0" dirty="0">
                    <a:latin typeface="+mj-lt"/>
                    <a:sym typeface="Wingdings" panose="05000000000000000000" pitchFamily="2" charset="2"/>
                  </a:rPr>
                  <a:t>  </a:t>
                </a:r>
                <a:endParaRPr lang="en-US" sz="250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blipFill>
                <a:blip r:embed="rId5"/>
                <a:stretch>
                  <a:fillRect l="-2726" t="-4930" b="-14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03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inconvenient truth about NISQ…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Why do we need fault-tolerant quantum computing?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51CB9-6824-5D84-3E09-E772162785A7}"/>
              </a:ext>
            </a:extLst>
          </p:cNvPr>
          <p:cNvSpPr txBox="1"/>
          <p:nvPr/>
        </p:nvSpPr>
        <p:spPr>
          <a:xfrm>
            <a:off x="4718547" y="4365010"/>
            <a:ext cx="426828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Why do we need to improve it?</a:t>
            </a:r>
          </a:p>
          <a:p>
            <a:r>
              <a:rPr lang="en-US" sz="2500" dirty="0"/>
              <a:t>Errors…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Photon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Multi-photon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Photon distinguishability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C0CC6-412D-46FB-F5F9-7FD848BF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2" y="2314335"/>
            <a:ext cx="9442889" cy="1504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F6152-58A7-CF08-F91F-1E7B298538E2}"/>
              </a:ext>
            </a:extLst>
          </p:cNvPr>
          <p:cNvSpPr txBox="1"/>
          <p:nvPr/>
        </p:nvSpPr>
        <p:spPr>
          <a:xfrm>
            <a:off x="218661" y="1838739"/>
            <a:ext cx="44998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Current architecture at </a:t>
            </a:r>
            <a:r>
              <a:rPr lang="en-US" sz="2500" dirty="0" err="1"/>
              <a:t>Quandela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B5D70-6257-C657-E6EA-3A5FD2DAE1FE}"/>
              </a:ext>
            </a:extLst>
          </p:cNvPr>
          <p:cNvSpPr txBox="1"/>
          <p:nvPr/>
        </p:nvSpPr>
        <p:spPr>
          <a:xfrm>
            <a:off x="218661" y="3870258"/>
            <a:ext cx="396571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Why is it great?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Photon-native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1 qubit = 1 photon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Fast repetition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Good for NISQ algorithms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D173D260-85EE-03DE-3215-BED6F9A5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41" y="4270198"/>
            <a:ext cx="3071190" cy="24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6711C-78E9-3AD6-D55B-A3CD6A2410C7}"/>
              </a:ext>
            </a:extLst>
          </p:cNvPr>
          <p:cNvSpPr txBox="1"/>
          <p:nvPr/>
        </p:nvSpPr>
        <p:spPr>
          <a:xfrm>
            <a:off x="4660422" y="6380946"/>
            <a:ext cx="27808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/>
              <a:t>How bad are these?</a:t>
            </a:r>
          </a:p>
        </p:txBody>
      </p:sp>
      <p:pic>
        <p:nvPicPr>
          <p:cNvPr id="1026" name="Picture 2" descr="GitHub - Quandela/Perceval: An open source framework for programming  photonic quantum computers">
            <a:extLst>
              <a:ext uri="{FF2B5EF4-FFF2-40B4-BE49-F238E27FC236}">
                <a16:creationId xmlns:a16="http://schemas.microsoft.com/office/drawing/2014/main" id="{15FCE7F6-0596-8BDC-1CA8-8815D5AE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486" y="2294513"/>
            <a:ext cx="1524000" cy="1524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188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589070" y="5476793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070" y="5476793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/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Indirect measurement of qubit 1 (using ancilla) in the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basis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blipFill>
                <a:blip r:embed="rId5"/>
                <a:stretch>
                  <a:fillRect l="-2726" t="-3922" r="-3748" b="-1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5ABA77-8082-AAFA-AC46-A3D03E3BBCBF}"/>
                  </a:ext>
                </a:extLst>
              </p:cNvPr>
              <p:cNvSpPr txBox="1"/>
              <p:nvPr/>
            </p:nvSpPr>
            <p:spPr>
              <a:xfrm>
                <a:off x="3144084" y="5094222"/>
                <a:ext cx="195409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0, 0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1, 1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5ABA77-8082-AAFA-AC46-A3D03E3BB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084" y="5094222"/>
                <a:ext cx="1954095" cy="861774"/>
              </a:xfrm>
              <a:prstGeom prst="rect">
                <a:avLst/>
              </a:prstGeom>
              <a:blipFill>
                <a:blip r:embed="rId6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905D82-C79C-53D1-0328-73D986D930E0}"/>
                  </a:ext>
                </a:extLst>
              </p:cNvPr>
              <p:cNvSpPr txBox="1"/>
              <p:nvPr/>
            </p:nvSpPr>
            <p:spPr>
              <a:xfrm>
                <a:off x="709216" y="4479286"/>
                <a:ext cx="195409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905D82-C79C-53D1-0328-73D986D93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16" y="4479286"/>
                <a:ext cx="1954095" cy="861774"/>
              </a:xfrm>
              <a:prstGeom prst="rect">
                <a:avLst/>
              </a:prstGeom>
              <a:blipFill>
                <a:blip r:embed="rId7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BCBB4F-66D4-E09B-1D1C-3422A2DBC7E8}"/>
                  </a:ext>
                </a:extLst>
              </p:cNvPr>
              <p:cNvSpPr txBox="1"/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CNOT flip the ancilla qubit if </a:t>
                </a:r>
                <a:r>
                  <a:rPr lang="en-US" sz="2500" dirty="0" err="1">
                    <a:latin typeface="Cambria Math" panose="02040503050406030204" pitchFamily="18" charset="0"/>
                    <a:sym typeface="Wingdings" panose="05000000000000000000" pitchFamily="2" charset="2"/>
                  </a:rPr>
                  <a:t>qb</a:t>
                </a:r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1 in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i="0" dirty="0">
                    <a:latin typeface="+mj-lt"/>
                    <a:sym typeface="Wingdings" panose="05000000000000000000" pitchFamily="2" charset="2"/>
                  </a:rPr>
                  <a:t>  </a:t>
                </a:r>
                <a:endParaRPr lang="en-US" sz="250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BCBB4F-66D4-E09B-1D1C-3422A2DBC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blipFill>
                <a:blip r:embed="rId8"/>
                <a:stretch>
                  <a:fillRect l="-2726" t="-4930" b="-14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70A949-6B87-B608-C8B6-F13DEC37F9C1}"/>
                  </a:ext>
                </a:extLst>
              </p:cNvPr>
              <p:cNvSpPr txBox="1"/>
              <p:nvPr/>
            </p:nvSpPr>
            <p:spPr>
              <a:xfrm>
                <a:off x="6325199" y="4269727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olidFill>
                      <a:srgbClr val="30A949"/>
                    </a:solidFill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70A949-6B87-B608-C8B6-F13DEC37F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199" y="4269727"/>
                <a:ext cx="1954095" cy="1246495"/>
              </a:xfrm>
              <a:prstGeom prst="rect">
                <a:avLst/>
              </a:prstGeom>
              <a:blipFill>
                <a:blip r:embed="rId9"/>
                <a:stretch>
                  <a:fillRect b="-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E2901E-263E-5DFD-2153-6581666420C2}"/>
              </a:ext>
            </a:extLst>
          </p:cNvPr>
          <p:cNvCxnSpPr>
            <a:cxnSpLocks/>
          </p:cNvCxnSpPr>
          <p:nvPr/>
        </p:nvCxnSpPr>
        <p:spPr>
          <a:xfrm>
            <a:off x="6279110" y="4892975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802393-14E9-7CD6-0A78-C11336A83B0A}"/>
              </a:ext>
            </a:extLst>
          </p:cNvPr>
          <p:cNvCxnSpPr>
            <a:cxnSpLocks/>
          </p:cNvCxnSpPr>
          <p:nvPr/>
        </p:nvCxnSpPr>
        <p:spPr>
          <a:xfrm flipV="1">
            <a:off x="6279110" y="4460114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893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/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CNOT flip the ancilla qubit if </a:t>
                </a:r>
                <a:r>
                  <a:rPr lang="en-US" sz="2500" dirty="0" err="1">
                    <a:latin typeface="Cambria Math" panose="02040503050406030204" pitchFamily="18" charset="0"/>
                    <a:sym typeface="Wingdings" panose="05000000000000000000" pitchFamily="2" charset="2"/>
                  </a:rPr>
                  <a:t>qb</a:t>
                </a:r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1 in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|1⟩</m:t>
                    </m:r>
                  </m:oMath>
                </a14:m>
                <a:r>
                  <a:rPr lang="en-US" sz="2500" i="0" dirty="0">
                    <a:latin typeface="+mj-lt"/>
                    <a:sym typeface="Wingdings" panose="05000000000000000000" pitchFamily="2" charset="2"/>
                  </a:rPr>
                  <a:t>  </a:t>
                </a:r>
                <a:endParaRPr lang="en-US" sz="250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A8A5B-2C4B-3A32-0AB4-26E450FC5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3739146"/>
                <a:ext cx="3575362" cy="861774"/>
              </a:xfrm>
              <a:prstGeom prst="rect">
                <a:avLst/>
              </a:prstGeom>
              <a:blipFill>
                <a:blip r:embed="rId5"/>
                <a:stretch>
                  <a:fillRect l="-2726" t="-4930" b="-14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83F52-569B-6FC8-AE23-35C90E3DE6FE}"/>
                  </a:ext>
                </a:extLst>
              </p:cNvPr>
              <p:cNvSpPr txBox="1"/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Indirect measurement of qubit 1 (using ancilla) in the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</m:t>
                    </m:r>
                  </m:oMath>
                </a14:m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basis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83F52-569B-6FC8-AE23-35C90E3DE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blipFill>
                <a:blip r:embed="rId6"/>
                <a:stretch>
                  <a:fillRect l="-2726" t="-3922" r="-3748" b="-1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08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50FB44-CC4C-1233-7501-0E4D6B720C4A}"/>
              </a:ext>
            </a:extLst>
          </p:cNvPr>
          <p:cNvCxnSpPr>
            <a:cxnSpLocks/>
          </p:cNvCxnSpPr>
          <p:nvPr/>
        </p:nvCxnSpPr>
        <p:spPr>
          <a:xfrm>
            <a:off x="1851991" y="4312473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C0F85BE-549F-45B2-10F8-67EA1653362C}"/>
              </a:ext>
            </a:extLst>
          </p:cNvPr>
          <p:cNvSpPr txBox="1"/>
          <p:nvPr/>
        </p:nvSpPr>
        <p:spPr>
          <a:xfrm>
            <a:off x="193057" y="4071181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2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E05777-9CBE-80A7-21FC-6869862E8B30}"/>
              </a:ext>
            </a:extLst>
          </p:cNvPr>
          <p:cNvCxnSpPr>
            <a:cxnSpLocks/>
            <a:endCxn id="47" idx="4"/>
          </p:cNvCxnSpPr>
          <p:nvPr/>
        </p:nvCxnSpPr>
        <p:spPr>
          <a:xfrm>
            <a:off x="3723573" y="4312473"/>
            <a:ext cx="0" cy="1947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8BC8B18F-43B8-FCFD-5700-E624521C6516}"/>
              </a:ext>
            </a:extLst>
          </p:cNvPr>
          <p:cNvSpPr/>
          <p:nvPr/>
        </p:nvSpPr>
        <p:spPr>
          <a:xfrm>
            <a:off x="3554613" y="5922431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8316D6E-4118-2FCF-E294-7ED604340765}"/>
              </a:ext>
            </a:extLst>
          </p:cNvPr>
          <p:cNvSpPr/>
          <p:nvPr/>
        </p:nvSpPr>
        <p:spPr>
          <a:xfrm flipH="1">
            <a:off x="3700713" y="4302505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46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50FB44-CC4C-1233-7501-0E4D6B720C4A}"/>
              </a:ext>
            </a:extLst>
          </p:cNvPr>
          <p:cNvCxnSpPr>
            <a:cxnSpLocks/>
          </p:cNvCxnSpPr>
          <p:nvPr/>
        </p:nvCxnSpPr>
        <p:spPr>
          <a:xfrm>
            <a:off x="1851991" y="4312473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C0F85BE-549F-45B2-10F8-67EA1653362C}"/>
              </a:ext>
            </a:extLst>
          </p:cNvPr>
          <p:cNvSpPr txBox="1"/>
          <p:nvPr/>
        </p:nvSpPr>
        <p:spPr>
          <a:xfrm>
            <a:off x="193057" y="4071181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2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E05777-9CBE-80A7-21FC-6869862E8B30}"/>
              </a:ext>
            </a:extLst>
          </p:cNvPr>
          <p:cNvCxnSpPr>
            <a:cxnSpLocks/>
            <a:endCxn id="47" idx="4"/>
          </p:cNvCxnSpPr>
          <p:nvPr/>
        </p:nvCxnSpPr>
        <p:spPr>
          <a:xfrm>
            <a:off x="3723573" y="4312473"/>
            <a:ext cx="0" cy="1947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8BC8B18F-43B8-FCFD-5700-E624521C6516}"/>
              </a:ext>
            </a:extLst>
          </p:cNvPr>
          <p:cNvSpPr/>
          <p:nvPr/>
        </p:nvSpPr>
        <p:spPr>
          <a:xfrm>
            <a:off x="3554613" y="5922431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8316D6E-4118-2FCF-E294-7ED604340765}"/>
              </a:ext>
            </a:extLst>
          </p:cNvPr>
          <p:cNvSpPr/>
          <p:nvPr/>
        </p:nvSpPr>
        <p:spPr>
          <a:xfrm flipH="1">
            <a:off x="3700713" y="4302505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D11C1B-DB5C-C3A8-D20B-D1F4406F4AFC}"/>
                  </a:ext>
                </a:extLst>
              </p:cNvPr>
              <p:cNvSpPr txBox="1"/>
              <p:nvPr/>
            </p:nvSpPr>
            <p:spPr>
              <a:xfrm>
                <a:off x="1285734" y="3882233"/>
                <a:ext cx="2414979" cy="85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01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𝛾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10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𝛿</m:t>
                      </m:r>
                      <m:r>
                        <a:rPr lang="en-US" sz="25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|11⟩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D11C1B-DB5C-C3A8-D20B-D1F4406F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34" y="3882233"/>
                <a:ext cx="2414979" cy="852926"/>
              </a:xfrm>
              <a:prstGeom prst="rect">
                <a:avLst/>
              </a:prstGeom>
              <a:blipFill>
                <a:blip r:embed="rId5"/>
                <a:stretch>
                  <a:fillRect r="-126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B52213-1E31-8B7C-86D0-589406A16954}"/>
                  </a:ext>
                </a:extLst>
              </p:cNvPr>
              <p:cNvSpPr txBox="1"/>
              <p:nvPr/>
            </p:nvSpPr>
            <p:spPr>
              <a:xfrm>
                <a:off x="3778426" y="5047845"/>
                <a:ext cx="306433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  <m:d>
                        <m:dPr>
                          <m:ctrlPr>
                            <a:rPr lang="en-US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5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00</m:t>
                              </m:r>
                            </m:e>
                          </m:d>
                          <m:r>
                            <a:rPr lang="en-US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en-US" sz="25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𝛿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500" b="0" i="1" dirty="0">
                  <a:solidFill>
                    <a:srgbClr val="FFC000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|1⟩(</m:t>
                      </m:r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01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𝛾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10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B52213-1E31-8B7C-86D0-589406A16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426" y="5047845"/>
                <a:ext cx="3064337" cy="861774"/>
              </a:xfrm>
              <a:prstGeom prst="rect">
                <a:avLst/>
              </a:prstGeom>
              <a:blipFill>
                <a:blip r:embed="rId6"/>
                <a:stretch>
                  <a:fillRect b="-9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C5A580-8DC7-3F33-CCD3-6EA43609D505}"/>
              </a:ext>
            </a:extLst>
          </p:cNvPr>
          <p:cNvCxnSpPr>
            <a:cxnSpLocks/>
          </p:cNvCxnSpPr>
          <p:nvPr/>
        </p:nvCxnSpPr>
        <p:spPr>
          <a:xfrm>
            <a:off x="6377774" y="4571006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8E083B-ADB1-E4FB-DEC0-B212DAA4779E}"/>
              </a:ext>
            </a:extLst>
          </p:cNvPr>
          <p:cNvCxnSpPr>
            <a:cxnSpLocks/>
          </p:cNvCxnSpPr>
          <p:nvPr/>
        </p:nvCxnSpPr>
        <p:spPr>
          <a:xfrm flipV="1">
            <a:off x="6377774" y="4138145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27FC86-CD49-663D-FBFC-FFA8543E558B}"/>
                  </a:ext>
                </a:extLst>
              </p:cNvPr>
              <p:cNvSpPr txBox="1"/>
              <p:nvPr/>
            </p:nvSpPr>
            <p:spPr>
              <a:xfrm>
                <a:off x="7122563" y="3902205"/>
                <a:ext cx="3064337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00</m:t>
                          </m:r>
                        </m:e>
                      </m:d>
                      <m:r>
                        <a:rPr lang="en-US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𝛿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500" b="0" i="1" dirty="0">
                  <a:solidFill>
                    <a:srgbClr val="FFC000"/>
                  </a:solidFill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2500" b="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01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𝛾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500" i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27FC86-CD49-663D-FBFC-FFA8543E5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563" y="3902205"/>
                <a:ext cx="3064337" cy="1246495"/>
              </a:xfrm>
              <a:prstGeom prst="rect">
                <a:avLst/>
              </a:prstGeom>
              <a:blipFill>
                <a:blip r:embed="rId7"/>
                <a:stretch>
                  <a:fillRect b="-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306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D1F-3D0B-35FD-BE47-AF20E9718812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43DC7-2DE1-ED42-9496-65FB06EA03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20A84-BAC3-2093-FDDC-94F89977D598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BB0547-6D91-AAE1-B468-330BE656DFF2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77765A-B344-7302-D59F-8E745C50C582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1F70E7-9085-718C-6A70-620CC0EE6EA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64E7DB-6C1C-A36B-42C0-02A3DF387C7F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3E653B-125F-C303-8D1E-1F18AD6774A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CFB466-09E8-91F0-2AB5-52538736FCD5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50FB44-CC4C-1233-7501-0E4D6B720C4A}"/>
              </a:ext>
            </a:extLst>
          </p:cNvPr>
          <p:cNvCxnSpPr>
            <a:cxnSpLocks/>
          </p:cNvCxnSpPr>
          <p:nvPr/>
        </p:nvCxnSpPr>
        <p:spPr>
          <a:xfrm>
            <a:off x="1851991" y="4312473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C0F85BE-549F-45B2-10F8-67EA1653362C}"/>
              </a:ext>
            </a:extLst>
          </p:cNvPr>
          <p:cNvSpPr txBox="1"/>
          <p:nvPr/>
        </p:nvSpPr>
        <p:spPr>
          <a:xfrm>
            <a:off x="193057" y="4071181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2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4E05777-9CBE-80A7-21FC-6869862E8B30}"/>
              </a:ext>
            </a:extLst>
          </p:cNvPr>
          <p:cNvCxnSpPr>
            <a:cxnSpLocks/>
            <a:endCxn id="47" idx="4"/>
          </p:cNvCxnSpPr>
          <p:nvPr/>
        </p:nvCxnSpPr>
        <p:spPr>
          <a:xfrm>
            <a:off x="3723573" y="4312473"/>
            <a:ext cx="0" cy="1947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8BC8B18F-43B8-FCFD-5700-E624521C6516}"/>
              </a:ext>
            </a:extLst>
          </p:cNvPr>
          <p:cNvSpPr/>
          <p:nvPr/>
        </p:nvSpPr>
        <p:spPr>
          <a:xfrm>
            <a:off x="3554613" y="5922431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8316D6E-4118-2FCF-E294-7ED604340765}"/>
              </a:ext>
            </a:extLst>
          </p:cNvPr>
          <p:cNvSpPr/>
          <p:nvPr/>
        </p:nvSpPr>
        <p:spPr>
          <a:xfrm flipH="1">
            <a:off x="3700713" y="4302505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4B8A4A-D068-32DD-2C44-00513D91E300}"/>
                  </a:ext>
                </a:extLst>
              </p:cNvPr>
              <p:cNvSpPr txBox="1"/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Indirect measurement of qubit 1 and 2 (using ancilla) in the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</m:t>
                    </m:r>
                  </m:oMath>
                </a14:m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basis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4B8A4A-D068-32DD-2C44-00513D91E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blipFill>
                <a:blip r:embed="rId5"/>
                <a:stretch>
                  <a:fillRect l="-2726" t="-3922" r="-3748" b="-1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335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3C22-1F05-8FC8-29CB-C8AE7E06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3606A-5573-D86E-ED38-A9E6450BE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4E3B-BF80-26A9-2CC0-BEFBD6968B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11C5E-2F62-0AEE-F6B9-4A9B3695A034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2E2D1D-E3E9-C4E5-E231-BFCA960216BB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9C7649E-A30D-9F23-C4A2-C33392B7A43A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7E1EE95-5981-F527-0E4B-CFC0A71E71E3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60735D-607B-4B99-4C13-BFC81B27C909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0E4148-240A-03A4-E500-6045A8E5DAAC}"/>
              </a:ext>
            </a:extLst>
          </p:cNvPr>
          <p:cNvCxnSpPr>
            <a:cxnSpLocks/>
          </p:cNvCxnSpPr>
          <p:nvPr/>
        </p:nvCxnSpPr>
        <p:spPr>
          <a:xfrm>
            <a:off x="1851991" y="491293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3AAAE4-FE73-2D5F-1B32-3B57BC18D6AD}"/>
              </a:ext>
            </a:extLst>
          </p:cNvPr>
          <p:cNvSpPr txBox="1"/>
          <p:nvPr/>
        </p:nvSpPr>
        <p:spPr>
          <a:xfrm>
            <a:off x="193057" y="467164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F6B76A-6845-5401-0584-26720D875E3A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313044" y="4895213"/>
            <a:ext cx="0" cy="13737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2051F90-9E59-9515-6119-9799A4711FC0}"/>
              </a:ext>
            </a:extLst>
          </p:cNvPr>
          <p:cNvSpPr/>
          <p:nvPr/>
        </p:nvSpPr>
        <p:spPr>
          <a:xfrm>
            <a:off x="3144084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12D6D4-A8A3-0D53-5794-4773DEF585F1}"/>
              </a:ext>
            </a:extLst>
          </p:cNvPr>
          <p:cNvSpPr/>
          <p:nvPr/>
        </p:nvSpPr>
        <p:spPr>
          <a:xfrm flipH="1">
            <a:off x="3290184" y="489521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ECF4A0-CB8E-737E-63CA-0B42C02D5A50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6C3BEF-C903-30FB-3DB1-1D84798CBA5D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D8FF60-C878-DB8B-B128-C02B8E83BCB0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11C421E-83B8-2463-F091-BE4B9EC2808A}"/>
              </a:ext>
            </a:extLst>
          </p:cNvPr>
          <p:cNvCxnSpPr>
            <a:cxnSpLocks/>
          </p:cNvCxnSpPr>
          <p:nvPr/>
        </p:nvCxnSpPr>
        <p:spPr>
          <a:xfrm>
            <a:off x="1851991" y="4312473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1522E2E-0FAE-C5CE-67CA-F72BD7742F57}"/>
              </a:ext>
            </a:extLst>
          </p:cNvPr>
          <p:cNvSpPr txBox="1"/>
          <p:nvPr/>
        </p:nvSpPr>
        <p:spPr>
          <a:xfrm>
            <a:off x="193057" y="4071181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2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CB9D892-F36C-8E45-1F74-BF134D18FACC}"/>
              </a:ext>
            </a:extLst>
          </p:cNvPr>
          <p:cNvCxnSpPr>
            <a:cxnSpLocks/>
            <a:endCxn id="47" idx="4"/>
          </p:cNvCxnSpPr>
          <p:nvPr/>
        </p:nvCxnSpPr>
        <p:spPr>
          <a:xfrm>
            <a:off x="3723573" y="4312473"/>
            <a:ext cx="0" cy="1947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F6255E22-E307-9A04-97AC-925062E30C48}"/>
              </a:ext>
            </a:extLst>
          </p:cNvPr>
          <p:cNvSpPr/>
          <p:nvPr/>
        </p:nvSpPr>
        <p:spPr>
          <a:xfrm>
            <a:off x="3554613" y="5922431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2D5A10A-8F10-742A-DFB8-0529C8F887A9}"/>
              </a:ext>
            </a:extLst>
          </p:cNvPr>
          <p:cNvSpPr/>
          <p:nvPr/>
        </p:nvSpPr>
        <p:spPr>
          <a:xfrm flipH="1">
            <a:off x="3700713" y="4302505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801CC-A77B-3234-0F7B-2D52B06F3E99}"/>
                  </a:ext>
                </a:extLst>
              </p:cNvPr>
              <p:cNvSpPr txBox="1"/>
              <p:nvPr/>
            </p:nvSpPr>
            <p:spPr>
              <a:xfrm>
                <a:off x="8279294" y="3814094"/>
                <a:ext cx="3575362" cy="1656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</m:t>
                      </m:r>
                      <m:r>
                        <a:rPr lang="en-US" sz="250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=</m:t>
                      </m:r>
                      <m:f>
                        <m:f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5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50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𝐻𝑋𝐻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𝑍</m:t>
                      </m:r>
                    </m:oMath>
                  </m:oMathPara>
                </a14:m>
                <a:endParaRPr lang="en-US" sz="2500" b="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𝐻𝑍𝐻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𝑋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en-US" sz="2500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801CC-A77B-3234-0F7B-2D52B06F3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3814094"/>
                <a:ext cx="3575362" cy="16565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C90E46C-3746-73E7-027F-B3218A05C111}"/>
              </a:ext>
            </a:extLst>
          </p:cNvPr>
          <p:cNvSpPr/>
          <p:nvPr/>
        </p:nvSpPr>
        <p:spPr>
          <a:xfrm>
            <a:off x="4593751" y="4693587"/>
            <a:ext cx="403252" cy="403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04511-5EC5-51FE-810B-E9FEF5B03FEF}"/>
              </a:ext>
            </a:extLst>
          </p:cNvPr>
          <p:cNvSpPr/>
          <p:nvPr/>
        </p:nvSpPr>
        <p:spPr>
          <a:xfrm>
            <a:off x="4593751" y="4092059"/>
            <a:ext cx="403252" cy="403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E127EC-1761-D22B-9F02-A70DB478149E}"/>
              </a:ext>
            </a:extLst>
          </p:cNvPr>
          <p:cNvSpPr/>
          <p:nvPr/>
        </p:nvSpPr>
        <p:spPr>
          <a:xfrm>
            <a:off x="2147152" y="4693587"/>
            <a:ext cx="403252" cy="403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C4F38-99A1-F6C9-6053-247ABC307C05}"/>
              </a:ext>
            </a:extLst>
          </p:cNvPr>
          <p:cNvSpPr/>
          <p:nvPr/>
        </p:nvSpPr>
        <p:spPr>
          <a:xfrm>
            <a:off x="2147152" y="4092059"/>
            <a:ext cx="403252" cy="403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ABAA8-0D25-3545-C1A2-911816F3C1B8}"/>
                  </a:ext>
                </a:extLst>
              </p:cNvPr>
              <p:cNvSpPr txBox="1"/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Indirect measurement of qubit 1 and 2 (using ancilla) in the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𝑋𝑋</m:t>
                    </m:r>
                  </m:oMath>
                </a14:m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basis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ABAA8-0D25-3545-C1A2-911816F3C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5430627"/>
                <a:ext cx="3575362" cy="1246495"/>
              </a:xfrm>
              <a:prstGeom prst="rect">
                <a:avLst/>
              </a:prstGeom>
              <a:blipFill>
                <a:blip r:embed="rId6"/>
                <a:stretch>
                  <a:fillRect l="-2726" t="-3922" r="-3748" b="-1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1217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9F815-AC92-81A7-228D-2C3705C8C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9F31C-AF15-5730-84B2-907ED20B6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Ancilla-assisted stabilizer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3FBC4-183A-B746-346F-579893387F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How to measure stabilizer operators?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4034A-66B2-E4B9-C411-DCF2789BE55B}"/>
              </a:ext>
            </a:extLst>
          </p:cNvPr>
          <p:cNvSpPr txBox="1"/>
          <p:nvPr/>
        </p:nvSpPr>
        <p:spPr>
          <a:xfrm>
            <a:off x="197374" y="1928779"/>
            <a:ext cx="11994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Rule of thumb:</a:t>
            </a:r>
          </a:p>
          <a:p>
            <a:r>
              <a:rPr lang="en-US" sz="2500" dirty="0">
                <a:sym typeface="Wingdings" panose="05000000000000000000" pitchFamily="2" charset="2"/>
              </a:rPr>
              <a:t>Multi-qubit operators are hard to measure.</a:t>
            </a:r>
            <a:br>
              <a:rPr lang="en-US" sz="2500" dirty="0">
                <a:sym typeface="Wingdings" panose="05000000000000000000" pitchFamily="2" charset="2"/>
              </a:rPr>
            </a:br>
            <a:r>
              <a:rPr lang="en-US" sz="2500" dirty="0">
                <a:sym typeface="Wingdings" panose="05000000000000000000" pitchFamily="2" charset="2"/>
              </a:rPr>
              <a:t>Single-qubit operators are easy to measure.</a:t>
            </a:r>
          </a:p>
          <a:p>
            <a:r>
              <a:rPr lang="en-US" sz="2500" i="1" dirty="0">
                <a:sym typeface="Wingdings" panose="05000000000000000000" pitchFamily="2" charset="2"/>
              </a:rPr>
              <a:t>Strategy: Convert a multi-qubit operator measurement into a single-qubit measurement.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4F9E81-94E2-2D82-2FED-638B91AFCBC5}"/>
              </a:ext>
            </a:extLst>
          </p:cNvPr>
          <p:cNvGrpSpPr/>
          <p:nvPr/>
        </p:nvGrpSpPr>
        <p:grpSpPr>
          <a:xfrm>
            <a:off x="193057" y="5861514"/>
            <a:ext cx="6257441" cy="477054"/>
            <a:chOff x="1819761" y="5861514"/>
            <a:chExt cx="6257441" cy="4770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68142B-F14B-DCEA-721E-09353751385E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5" y="6100041"/>
              <a:ext cx="424400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BA2512B-5AEF-D9CE-DAAC-E89D5670B877}"/>
                    </a:ext>
                  </a:extLst>
                </p:cNvPr>
                <p:cNvSpPr/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A5CC668-B68D-C55C-9F93-F319A0B032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272" y="5931076"/>
                  <a:ext cx="337930" cy="337930"/>
                </a:xfrm>
                <a:prstGeom prst="rect">
                  <a:avLst/>
                </a:prstGeom>
                <a:blipFill>
                  <a:blip r:embed="rId2"/>
                  <a:stretch>
                    <a:fillRect l="-13115" r="-1639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23E558A-1A81-0905-70E2-FE96DE33ABA9}"/>
                    </a:ext>
                  </a:extLst>
                </p:cNvPr>
                <p:cNvSpPr txBox="1"/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>
                      <a:sym typeface="Wingdings" panose="05000000000000000000" pitchFamily="2" charset="2"/>
                    </a:rPr>
                    <a:t>Ancilla:</a:t>
                  </a:r>
                  <a14:m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|0⟩</m:t>
                      </m:r>
                    </m:oMath>
                  </a14:m>
                  <a:endParaRPr lang="en-US" sz="2500" i="1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D31B83-787D-B901-EB3F-040DC51C3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761" y="5861514"/>
                  <a:ext cx="1954095" cy="477054"/>
                </a:xfrm>
                <a:prstGeom prst="rect">
                  <a:avLst/>
                </a:prstGeom>
                <a:blipFill>
                  <a:blip r:embed="rId3"/>
                  <a:stretch>
                    <a:fillRect l="-5313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9CDD1D-C4EB-0B7A-8DC5-5CAE7A49ADBA}"/>
              </a:ext>
            </a:extLst>
          </p:cNvPr>
          <p:cNvCxnSpPr>
            <a:cxnSpLocks/>
          </p:cNvCxnSpPr>
          <p:nvPr/>
        </p:nvCxnSpPr>
        <p:spPr>
          <a:xfrm>
            <a:off x="1851991" y="444806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841D67-8928-BBAE-F3CD-9062BB028F66}"/>
              </a:ext>
            </a:extLst>
          </p:cNvPr>
          <p:cNvSpPr txBox="1"/>
          <p:nvPr/>
        </p:nvSpPr>
        <p:spPr>
          <a:xfrm>
            <a:off x="193057" y="4206776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3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98693B-D686-98E3-A005-D4EC1C9A65C0}"/>
              </a:ext>
            </a:extLst>
          </p:cNvPr>
          <p:cNvCxnSpPr>
            <a:cxnSpLocks/>
            <a:stCxn id="35" idx="0"/>
            <a:endCxn id="32" idx="4"/>
          </p:cNvCxnSpPr>
          <p:nvPr/>
        </p:nvCxnSpPr>
        <p:spPr>
          <a:xfrm>
            <a:off x="3818882" y="4430343"/>
            <a:ext cx="0" cy="1838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7CA76D9-90E3-E9F0-305A-E1E4DDD61E12}"/>
              </a:ext>
            </a:extLst>
          </p:cNvPr>
          <p:cNvSpPr/>
          <p:nvPr/>
        </p:nvSpPr>
        <p:spPr>
          <a:xfrm>
            <a:off x="3649922" y="5931082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2F0D8F-12D3-189F-08EE-837E818CEC06}"/>
              </a:ext>
            </a:extLst>
          </p:cNvPr>
          <p:cNvSpPr/>
          <p:nvPr/>
        </p:nvSpPr>
        <p:spPr>
          <a:xfrm flipH="1">
            <a:off x="3796022" y="4430343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1F6F70-1824-0B7A-9BFE-FDD1B758F41D}"/>
                  </a:ext>
                </a:extLst>
              </p:cNvPr>
              <p:cNvSpPr txBox="1"/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br>
                  <a:rPr lang="en-US" sz="2500" b="0" i="1" dirty="0">
                    <a:sym typeface="Wingdings" panose="05000000000000000000" pitchFamily="2" charset="2"/>
                  </a:rPr>
                </a:br>
                <a:endParaRPr lang="en-US" sz="2500" b="0" i="1" dirty="0">
                  <a:sym typeface="Wingdings" panose="05000000000000000000" pitchFamily="2" charset="2"/>
                </a:endParaRPr>
              </a:p>
              <a:p>
                <a:endParaRPr lang="en-US" sz="25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en-US" sz="25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⟩</m:t>
                      </m:r>
                    </m:oMath>
                  </m:oMathPara>
                </a14:m>
                <a:endParaRPr lang="en-US" sz="25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8A72-2686-1437-626B-3F9C701A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72" y="5454022"/>
                <a:ext cx="1954095" cy="1246495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C2D1270-405E-8AFB-4712-18B2A94264D0}"/>
              </a:ext>
            </a:extLst>
          </p:cNvPr>
          <p:cNvCxnSpPr>
            <a:cxnSpLocks/>
          </p:cNvCxnSpPr>
          <p:nvPr/>
        </p:nvCxnSpPr>
        <p:spPr>
          <a:xfrm>
            <a:off x="6542981" y="6100041"/>
            <a:ext cx="695722" cy="38027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13860F-A70D-774F-4EC2-13C8FBD0E8B1}"/>
              </a:ext>
            </a:extLst>
          </p:cNvPr>
          <p:cNvCxnSpPr>
            <a:cxnSpLocks/>
          </p:cNvCxnSpPr>
          <p:nvPr/>
        </p:nvCxnSpPr>
        <p:spPr>
          <a:xfrm flipV="1">
            <a:off x="6542981" y="5667180"/>
            <a:ext cx="695722" cy="43286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B8621B-9A80-24B7-151F-58D74CDB4C16}"/>
              </a:ext>
            </a:extLst>
          </p:cNvPr>
          <p:cNvCxnSpPr>
            <a:cxnSpLocks/>
          </p:cNvCxnSpPr>
          <p:nvPr/>
        </p:nvCxnSpPr>
        <p:spPr>
          <a:xfrm>
            <a:off x="1851991" y="3847603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733A288-5A5D-2FE9-4865-048D832A4A8A}"/>
              </a:ext>
            </a:extLst>
          </p:cNvPr>
          <p:cNvSpPr txBox="1"/>
          <p:nvPr/>
        </p:nvSpPr>
        <p:spPr>
          <a:xfrm>
            <a:off x="193057" y="3606311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4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84892CD-B869-9B90-E37F-CF63CE8C7576}"/>
              </a:ext>
            </a:extLst>
          </p:cNvPr>
          <p:cNvCxnSpPr>
            <a:cxnSpLocks/>
            <a:stCxn id="50" idx="7"/>
            <a:endCxn id="47" idx="4"/>
          </p:cNvCxnSpPr>
          <p:nvPr/>
        </p:nvCxnSpPr>
        <p:spPr>
          <a:xfrm>
            <a:off x="4213247" y="3844331"/>
            <a:ext cx="16164" cy="24160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F2B34B20-AB36-78BC-D777-54372907B33A}"/>
              </a:ext>
            </a:extLst>
          </p:cNvPr>
          <p:cNvSpPr/>
          <p:nvPr/>
        </p:nvSpPr>
        <p:spPr>
          <a:xfrm>
            <a:off x="4060451" y="5922431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15B183C-A9B3-B2A1-D7AE-0AE4AE75B5CA}"/>
              </a:ext>
            </a:extLst>
          </p:cNvPr>
          <p:cNvSpPr/>
          <p:nvPr/>
        </p:nvSpPr>
        <p:spPr>
          <a:xfrm flipH="1">
            <a:off x="4206551" y="3837635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E851D-06D3-9B99-7482-590864BCAA37}"/>
                  </a:ext>
                </a:extLst>
              </p:cNvPr>
              <p:cNvSpPr txBox="1"/>
              <p:nvPr/>
            </p:nvSpPr>
            <p:spPr>
              <a:xfrm>
                <a:off x="8279294" y="5430627"/>
                <a:ext cx="357536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Indirect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𝑍𝑍𝑍𝑍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25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measurement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E851D-06D3-9B99-7482-590864BCA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94" y="5430627"/>
                <a:ext cx="3575362" cy="861774"/>
              </a:xfrm>
              <a:prstGeom prst="rect">
                <a:avLst/>
              </a:prstGeom>
              <a:blipFill>
                <a:blip r:embed="rId5"/>
                <a:stretch>
                  <a:fillRect l="-2726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3267D3-CC48-63CC-7DA8-9C4790A27075}"/>
              </a:ext>
            </a:extLst>
          </p:cNvPr>
          <p:cNvCxnSpPr>
            <a:cxnSpLocks/>
          </p:cNvCxnSpPr>
          <p:nvPr/>
        </p:nvCxnSpPr>
        <p:spPr>
          <a:xfrm>
            <a:off x="1851991" y="5472477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C5BB0-D6F9-3551-364C-D55EC737A47A}"/>
              </a:ext>
            </a:extLst>
          </p:cNvPr>
          <p:cNvSpPr txBox="1"/>
          <p:nvPr/>
        </p:nvSpPr>
        <p:spPr>
          <a:xfrm>
            <a:off x="193057" y="5231185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1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BA76D2-DA61-9862-2FE3-9CF0E6445F34}"/>
              </a:ext>
            </a:extLst>
          </p:cNvPr>
          <p:cNvSpPr/>
          <p:nvPr/>
        </p:nvSpPr>
        <p:spPr>
          <a:xfrm flipH="1">
            <a:off x="2941943" y="5454752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67A5BD-4046-2E00-5C56-759F73A20FC6}"/>
              </a:ext>
            </a:extLst>
          </p:cNvPr>
          <p:cNvCxnSpPr>
            <a:cxnSpLocks/>
          </p:cNvCxnSpPr>
          <p:nvPr/>
        </p:nvCxnSpPr>
        <p:spPr>
          <a:xfrm>
            <a:off x="1851991" y="4958398"/>
            <a:ext cx="424400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C5BB60-AF9B-EE28-A28E-1963C7984FAA}"/>
              </a:ext>
            </a:extLst>
          </p:cNvPr>
          <p:cNvSpPr txBox="1"/>
          <p:nvPr/>
        </p:nvSpPr>
        <p:spPr>
          <a:xfrm>
            <a:off x="193057" y="4713067"/>
            <a:ext cx="1954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>
                <a:sym typeface="Wingdings" panose="05000000000000000000" pitchFamily="2" charset="2"/>
              </a:rPr>
              <a:t>Qubit 2</a:t>
            </a:r>
            <a:endParaRPr lang="en-US" sz="2500" i="1" dirty="0">
              <a:sym typeface="Wingdings" panose="05000000000000000000" pitchFamily="2" charset="2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C0A0367-6A6A-E857-F4F2-604FF865F4BA}"/>
              </a:ext>
            </a:extLst>
          </p:cNvPr>
          <p:cNvSpPr/>
          <p:nvPr/>
        </p:nvSpPr>
        <p:spPr>
          <a:xfrm flipH="1">
            <a:off x="3373707" y="4948430"/>
            <a:ext cx="45720" cy="4572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E568D5-F2F1-6552-CA88-6C3696D0A057}"/>
              </a:ext>
            </a:extLst>
          </p:cNvPr>
          <p:cNvSpPr/>
          <p:nvPr/>
        </p:nvSpPr>
        <p:spPr>
          <a:xfrm>
            <a:off x="2792656" y="5939539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4EBDEF-25A3-015F-1A1C-D849A715BB95}"/>
              </a:ext>
            </a:extLst>
          </p:cNvPr>
          <p:cNvSpPr/>
          <p:nvPr/>
        </p:nvSpPr>
        <p:spPr>
          <a:xfrm>
            <a:off x="3203185" y="5930888"/>
            <a:ext cx="337920" cy="3379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70DD0A-1214-8353-0EDC-BC71475A0E96}"/>
              </a:ext>
            </a:extLst>
          </p:cNvPr>
          <p:cNvCxnSpPr>
            <a:cxnSpLocks/>
          </p:cNvCxnSpPr>
          <p:nvPr/>
        </p:nvCxnSpPr>
        <p:spPr>
          <a:xfrm>
            <a:off x="2963102" y="5500472"/>
            <a:ext cx="0" cy="7769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19F895-E51C-42B8-F746-B750521494C4}"/>
              </a:ext>
            </a:extLst>
          </p:cNvPr>
          <p:cNvCxnSpPr>
            <a:cxnSpLocks/>
            <a:stCxn id="20" idx="4"/>
          </p:cNvCxnSpPr>
          <p:nvPr/>
        </p:nvCxnSpPr>
        <p:spPr>
          <a:xfrm flipH="1">
            <a:off x="3369397" y="4994150"/>
            <a:ext cx="27170" cy="1274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40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D673158-7D00-262A-C5CB-8BD7720CB4DC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quantum error correction?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585B6-5E1F-FC42-A45B-72B19FAC6DEE}"/>
              </a:ext>
            </a:extLst>
          </p:cNvPr>
          <p:cNvSpPr txBox="1"/>
          <p:nvPr/>
        </p:nvSpPr>
        <p:spPr>
          <a:xfrm>
            <a:off x="295447" y="1779105"/>
            <a:ext cx="11559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A fault-tolerant quantum computer use a QEC code and QEC detection cycles to actively detect and correct errors, using ancilla qubits.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AD01F-4382-1DA4-A176-462AE9F44340}"/>
              </a:ext>
            </a:extLst>
          </p:cNvPr>
          <p:cNvSpPr txBox="1"/>
          <p:nvPr/>
        </p:nvSpPr>
        <p:spPr>
          <a:xfrm>
            <a:off x="4893353" y="6391251"/>
            <a:ext cx="3263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Error correction cycle</a:t>
            </a:r>
            <a:endParaRPr lang="en-US" sz="25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BBE195-A6C7-C831-3070-2A18432DB889}"/>
              </a:ext>
            </a:extLst>
          </p:cNvPr>
          <p:cNvGrpSpPr/>
          <p:nvPr/>
        </p:nvGrpSpPr>
        <p:grpSpPr>
          <a:xfrm>
            <a:off x="0" y="2831021"/>
            <a:ext cx="10674628" cy="3599580"/>
            <a:chOff x="0" y="2831021"/>
            <a:chExt cx="10674628" cy="359958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9B98C28-A834-C744-CFC6-4E5CE861C98F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8491294" y="4598122"/>
              <a:ext cx="1" cy="59306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92EFD5-D5C0-8D88-B025-CC1532C89EB1}"/>
                </a:ext>
              </a:extLst>
            </p:cNvPr>
            <p:cNvSpPr/>
            <p:nvPr/>
          </p:nvSpPr>
          <p:spPr>
            <a:xfrm>
              <a:off x="7810464" y="4903305"/>
              <a:ext cx="1361661" cy="115956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Decode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CB7490D-3239-FC6C-54E0-80B1A4C74205}"/>
                </a:ext>
              </a:extLst>
            </p:cNvPr>
            <p:cNvCxnSpPr>
              <a:cxnSpLocks/>
            </p:cNvCxnSpPr>
            <p:nvPr/>
          </p:nvCxnSpPr>
          <p:spPr>
            <a:xfrm>
              <a:off x="6936667" y="5526158"/>
              <a:ext cx="87379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BADFED-EC0D-15A4-5AB2-633821738CAB}"/>
                    </a:ext>
                  </a:extLst>
                </p:cNvPr>
                <p:cNvSpPr txBox="1"/>
                <p:nvPr/>
              </p:nvSpPr>
              <p:spPr>
                <a:xfrm>
                  <a:off x="0" y="4903305"/>
                  <a:ext cx="3916017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dirty="0"/>
                    <a:t>Ancillas </a:t>
                  </a:r>
                  <a14:m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|0…0 ⟩</m:t>
                      </m:r>
                    </m:oMath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9B9083B-AB4D-EDC1-415D-673CB79C35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4903305"/>
                  <a:ext cx="3916017" cy="477054"/>
                </a:xfrm>
                <a:prstGeom prst="rect">
                  <a:avLst/>
                </a:prstGeom>
                <a:blipFill>
                  <a:blip r:embed="rId2"/>
                  <a:stretch>
                    <a:fillRect l="-2492" t="-8861" b="-291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5F5335A-327B-82EE-99E7-EB2F34E667AC}"/>
                </a:ext>
              </a:extLst>
            </p:cNvPr>
            <p:cNvCxnSpPr>
              <a:cxnSpLocks/>
            </p:cNvCxnSpPr>
            <p:nvPr/>
          </p:nvCxnSpPr>
          <p:spPr>
            <a:xfrm>
              <a:off x="9172124" y="3876262"/>
              <a:ext cx="92603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8640A1E-5C20-40D4-A0C3-5ECEF164B8D6}"/>
                    </a:ext>
                  </a:extLst>
                </p:cNvPr>
                <p:cNvSpPr txBox="1"/>
                <p:nvPr/>
              </p:nvSpPr>
              <p:spPr>
                <a:xfrm>
                  <a:off x="9899376" y="3253409"/>
                  <a:ext cx="775252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  <m:sub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3DB3323-09F5-C1D7-2BE4-A54564801A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9376" y="3253409"/>
                  <a:ext cx="775252" cy="477054"/>
                </a:xfrm>
                <a:prstGeom prst="rect">
                  <a:avLst/>
                </a:prstGeom>
                <a:blipFill>
                  <a:blip r:embed="rId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2BE89D-4DA0-2267-3668-C87B7FC37351}"/>
                </a:ext>
              </a:extLst>
            </p:cNvPr>
            <p:cNvSpPr/>
            <p:nvPr/>
          </p:nvSpPr>
          <p:spPr>
            <a:xfrm>
              <a:off x="3339548" y="3429000"/>
              <a:ext cx="1361661" cy="26338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Entangle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BB5D197-3368-D939-9F50-06EE5A8C4928}"/>
                </a:ext>
              </a:extLst>
            </p:cNvPr>
            <p:cNvCxnSpPr>
              <a:cxnSpLocks/>
            </p:cNvCxnSpPr>
            <p:nvPr/>
          </p:nvCxnSpPr>
          <p:spPr>
            <a:xfrm>
              <a:off x="964096" y="5526158"/>
              <a:ext cx="234563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4" descr="Sticker et autocollant Eclair ACDC / sur Autocollant-Tuning.com">
              <a:extLst>
                <a:ext uri="{FF2B5EF4-FFF2-40B4-BE49-F238E27FC236}">
                  <a16:creationId xmlns:a16="http://schemas.microsoft.com/office/drawing/2014/main" id="{619113FB-BB6B-0B4B-AF0D-D8F12A81B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156" y="2887319"/>
              <a:ext cx="841513" cy="8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0B8883-3B64-8C46-4F0E-3AB06EE3920A}"/>
                </a:ext>
              </a:extLst>
            </p:cNvPr>
            <p:cNvSpPr txBox="1"/>
            <p:nvPr/>
          </p:nvSpPr>
          <p:spPr>
            <a:xfrm>
              <a:off x="3150705" y="2831021"/>
              <a:ext cx="21070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0" dirty="0"/>
                <a:t>Noise / errors</a:t>
              </a:r>
              <a:endParaRPr lang="en-US" sz="25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8E5EEE-0599-886D-3082-D852333938DA}"/>
                </a:ext>
              </a:extLst>
            </p:cNvPr>
            <p:cNvCxnSpPr>
              <a:cxnSpLocks/>
            </p:cNvCxnSpPr>
            <p:nvPr/>
          </p:nvCxnSpPr>
          <p:spPr>
            <a:xfrm>
              <a:off x="4701209" y="5526158"/>
              <a:ext cx="87379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DBE992-086F-0753-2062-C5676B954742}"/>
                </a:ext>
              </a:extLst>
            </p:cNvPr>
            <p:cNvSpPr/>
            <p:nvPr/>
          </p:nvSpPr>
          <p:spPr>
            <a:xfrm>
              <a:off x="5575006" y="4903305"/>
              <a:ext cx="1361661" cy="115956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Measure</a:t>
              </a:r>
            </a:p>
            <a:p>
              <a:pPr algn="ctr"/>
              <a:r>
                <a:rPr lang="en-US" sz="2500" dirty="0"/>
                <a:t>ancillas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1C8EDA-1CDD-5157-1D23-D890FBA5A2A9}"/>
                </a:ext>
              </a:extLst>
            </p:cNvPr>
            <p:cNvSpPr/>
            <p:nvPr/>
          </p:nvSpPr>
          <p:spPr>
            <a:xfrm>
              <a:off x="7810463" y="3438558"/>
              <a:ext cx="1361661" cy="115956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Correct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C6F61C-F230-4A9A-219C-9FF8F07EF873}"/>
                </a:ext>
              </a:extLst>
            </p:cNvPr>
            <p:cNvCxnSpPr>
              <a:cxnSpLocks/>
            </p:cNvCxnSpPr>
            <p:nvPr/>
          </p:nvCxnSpPr>
          <p:spPr>
            <a:xfrm>
              <a:off x="964096" y="3876262"/>
              <a:ext cx="234563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5FF0114-F750-5A91-F088-B068EBDA1917}"/>
                </a:ext>
              </a:extLst>
            </p:cNvPr>
            <p:cNvCxnSpPr>
              <a:cxnSpLocks/>
            </p:cNvCxnSpPr>
            <p:nvPr/>
          </p:nvCxnSpPr>
          <p:spPr>
            <a:xfrm>
              <a:off x="4701209" y="3876262"/>
              <a:ext cx="310925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3EF072B-0312-3BFB-EAE4-3C51458F9E43}"/>
                    </a:ext>
                  </a:extLst>
                </p:cNvPr>
                <p:cNvSpPr txBox="1"/>
                <p:nvPr/>
              </p:nvSpPr>
              <p:spPr>
                <a:xfrm>
                  <a:off x="0" y="3253409"/>
                  <a:ext cx="3916017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0" dirty="0"/>
                    <a:t>Logical state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0FFB187-D060-9E12-FA7F-89AD6EE7E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253409"/>
                  <a:ext cx="3916017" cy="477054"/>
                </a:xfrm>
                <a:prstGeom prst="rect">
                  <a:avLst/>
                </a:prstGeom>
                <a:blipFill>
                  <a:blip r:embed="rId5"/>
                  <a:stretch>
                    <a:fillRect l="-2492" t="-1025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14B1FAF-D5A8-8934-50F1-68A13A6F12A2}"/>
                </a:ext>
              </a:extLst>
            </p:cNvPr>
            <p:cNvSpPr/>
            <p:nvPr/>
          </p:nvSpPr>
          <p:spPr>
            <a:xfrm>
              <a:off x="3150705" y="3367709"/>
              <a:ext cx="6172201" cy="306289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F41994D-4872-139C-56B2-816F33FBC4D6}"/>
                    </a:ext>
                  </a:extLst>
                </p:cNvPr>
                <p:cNvSpPr txBox="1"/>
                <p:nvPr/>
              </p:nvSpPr>
              <p:spPr>
                <a:xfrm>
                  <a:off x="8958471" y="2869096"/>
                  <a:ext cx="775252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7FBC218-F08A-E0FB-E4B1-6888FE884A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8471" y="2869096"/>
                  <a:ext cx="775252" cy="4770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81160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2E591-B199-D83D-87B1-87FC1299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12" y="3085151"/>
            <a:ext cx="3873145" cy="3284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D673158-7D00-262A-C5CB-8BD7720CB4DC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More advanced codes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22FFFE-FDA1-9312-4F5A-A2667A0A5CDF}"/>
              </a:ext>
            </a:extLst>
          </p:cNvPr>
          <p:cNvGrpSpPr/>
          <p:nvPr/>
        </p:nvGrpSpPr>
        <p:grpSpPr>
          <a:xfrm>
            <a:off x="292944" y="3176336"/>
            <a:ext cx="3963387" cy="3144584"/>
            <a:chOff x="292944" y="3176336"/>
            <a:chExt cx="3963387" cy="314458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D252452-BE7B-ADFD-1E5E-7918776B2C53}"/>
                </a:ext>
              </a:extLst>
            </p:cNvPr>
            <p:cNvSpPr/>
            <p:nvPr/>
          </p:nvSpPr>
          <p:spPr>
            <a:xfrm>
              <a:off x="1769282" y="390738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F3DB33-E945-3649-4611-8339D7ECEA5B}"/>
                </a:ext>
              </a:extLst>
            </p:cNvPr>
            <p:cNvSpPr/>
            <p:nvPr/>
          </p:nvSpPr>
          <p:spPr>
            <a:xfrm>
              <a:off x="1765386" y="464502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CF054B-7973-F53C-D637-B775DAC5E0EB}"/>
                </a:ext>
              </a:extLst>
            </p:cNvPr>
            <p:cNvSpPr/>
            <p:nvPr/>
          </p:nvSpPr>
          <p:spPr>
            <a:xfrm>
              <a:off x="1753627" y="5384501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BBDD903-4BE4-7121-512A-DCE1301AB9AB}"/>
                </a:ext>
              </a:extLst>
            </p:cNvPr>
            <p:cNvSpPr/>
            <p:nvPr/>
          </p:nvSpPr>
          <p:spPr>
            <a:xfrm>
              <a:off x="2513933" y="390738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1ABFCE4-2069-293D-1896-39FB5984717F}"/>
                </a:ext>
              </a:extLst>
            </p:cNvPr>
            <p:cNvSpPr/>
            <p:nvPr/>
          </p:nvSpPr>
          <p:spPr>
            <a:xfrm>
              <a:off x="2510037" y="464502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376CA64-9EE9-BBC3-B53C-3EF71D4A8390}"/>
                </a:ext>
              </a:extLst>
            </p:cNvPr>
            <p:cNvSpPr/>
            <p:nvPr/>
          </p:nvSpPr>
          <p:spPr>
            <a:xfrm>
              <a:off x="2498278" y="5384501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19C535-1703-EBAC-8238-54939C1A9FAC}"/>
                </a:ext>
              </a:extLst>
            </p:cNvPr>
            <p:cNvSpPr/>
            <p:nvPr/>
          </p:nvSpPr>
          <p:spPr>
            <a:xfrm>
              <a:off x="2519816" y="317633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90BB19F-60AC-C373-64FE-EF4988A8128A}"/>
                </a:ext>
              </a:extLst>
            </p:cNvPr>
            <p:cNvSpPr/>
            <p:nvPr/>
          </p:nvSpPr>
          <p:spPr>
            <a:xfrm>
              <a:off x="3226303" y="390738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18BAA39-D62E-3EA8-EC76-AF14031FC562}"/>
                </a:ext>
              </a:extLst>
            </p:cNvPr>
            <p:cNvSpPr/>
            <p:nvPr/>
          </p:nvSpPr>
          <p:spPr>
            <a:xfrm>
              <a:off x="3222407" y="464502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6ADE4AB-527F-E63C-BB46-FD5E7B311464}"/>
                </a:ext>
              </a:extLst>
            </p:cNvPr>
            <p:cNvSpPr/>
            <p:nvPr/>
          </p:nvSpPr>
          <p:spPr>
            <a:xfrm>
              <a:off x="3210648" y="5384501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7E65515-25EB-0EB5-DF9E-914755B577F7}"/>
                </a:ext>
              </a:extLst>
            </p:cNvPr>
            <p:cNvSpPr/>
            <p:nvPr/>
          </p:nvSpPr>
          <p:spPr>
            <a:xfrm>
              <a:off x="292944" y="464502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D2AEEC4-14A7-E97D-A144-E881E9B70AB0}"/>
                </a:ext>
              </a:extLst>
            </p:cNvPr>
            <p:cNvSpPr/>
            <p:nvPr/>
          </p:nvSpPr>
          <p:spPr>
            <a:xfrm>
              <a:off x="1023731" y="390738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28623D5-C0B1-3785-F507-2B3A86CCBACD}"/>
                </a:ext>
              </a:extLst>
            </p:cNvPr>
            <p:cNvSpPr/>
            <p:nvPr/>
          </p:nvSpPr>
          <p:spPr>
            <a:xfrm>
              <a:off x="1019835" y="464502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2B40874-5136-0B0A-CF34-1368767B652D}"/>
                </a:ext>
              </a:extLst>
            </p:cNvPr>
            <p:cNvSpPr/>
            <p:nvPr/>
          </p:nvSpPr>
          <p:spPr>
            <a:xfrm>
              <a:off x="1008076" y="5384501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E182873-D47C-8AC5-406E-6D213D8E1B7D}"/>
                </a:ext>
              </a:extLst>
            </p:cNvPr>
            <p:cNvSpPr/>
            <p:nvPr/>
          </p:nvSpPr>
          <p:spPr>
            <a:xfrm>
              <a:off x="2498668" y="6122138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A292E3C-6845-3B5A-6838-5C74AE2E9357}"/>
                </a:ext>
              </a:extLst>
            </p:cNvPr>
            <p:cNvSpPr/>
            <p:nvPr/>
          </p:nvSpPr>
          <p:spPr>
            <a:xfrm>
              <a:off x="4057549" y="3936883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AE3C58-60D6-F58E-A2EA-86AECDFBA072}"/>
                </a:ext>
              </a:extLst>
            </p:cNvPr>
            <p:cNvSpPr/>
            <p:nvPr/>
          </p:nvSpPr>
          <p:spPr>
            <a:xfrm>
              <a:off x="1029614" y="6122138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657406-EF33-B0D1-B2CE-8F69FA602C3C}"/>
                </a:ext>
              </a:extLst>
            </p:cNvPr>
            <p:cNvSpPr/>
            <p:nvPr/>
          </p:nvSpPr>
          <p:spPr>
            <a:xfrm>
              <a:off x="1029614" y="3176336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681EFE-DF8D-CAAF-4C35-3D832F7DE3A1}"/>
              </a:ext>
            </a:extLst>
          </p:cNvPr>
          <p:cNvGrpSpPr/>
          <p:nvPr/>
        </p:nvGrpSpPr>
        <p:grpSpPr>
          <a:xfrm>
            <a:off x="3855696" y="1825191"/>
            <a:ext cx="8336304" cy="4798882"/>
            <a:chOff x="3855696" y="1825191"/>
            <a:chExt cx="8336304" cy="479888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DD71959-02B9-5FF9-717E-D97462D2C23A}"/>
                </a:ext>
              </a:extLst>
            </p:cNvPr>
            <p:cNvGrpSpPr/>
            <p:nvPr/>
          </p:nvGrpSpPr>
          <p:grpSpPr>
            <a:xfrm>
              <a:off x="7503094" y="2338353"/>
              <a:ext cx="2600924" cy="1053548"/>
              <a:chOff x="5218043" y="5280992"/>
              <a:chExt cx="5446644" cy="1053548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5336F33-EC2B-B023-139E-7747A97160C1}"/>
                  </a:ext>
                </a:extLst>
              </p:cNvPr>
              <p:cNvCxnSpPr/>
              <p:nvPr/>
            </p:nvCxnSpPr>
            <p:spPr>
              <a:xfrm>
                <a:off x="5218043" y="6072809"/>
                <a:ext cx="54466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B8A8633-311B-789A-9436-2752FE312962}"/>
                  </a:ext>
                </a:extLst>
              </p:cNvPr>
              <p:cNvCxnSpPr/>
              <p:nvPr/>
            </p:nvCxnSpPr>
            <p:spPr>
              <a:xfrm>
                <a:off x="5218043" y="5807766"/>
                <a:ext cx="54466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36C88B8-0910-51F4-CA23-622793CC4CA3}"/>
                  </a:ext>
                </a:extLst>
              </p:cNvPr>
              <p:cNvCxnSpPr/>
              <p:nvPr/>
            </p:nvCxnSpPr>
            <p:spPr>
              <a:xfrm>
                <a:off x="5218043" y="6334540"/>
                <a:ext cx="54466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ADA37F-17C2-BBD0-B8E8-4CCCEEB80C11}"/>
                  </a:ext>
                </a:extLst>
              </p:cNvPr>
              <p:cNvCxnSpPr/>
              <p:nvPr/>
            </p:nvCxnSpPr>
            <p:spPr>
              <a:xfrm>
                <a:off x="5218043" y="5546035"/>
                <a:ext cx="54466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B587ABB-301A-74B1-A5BB-786FFBDB92BC}"/>
                  </a:ext>
                </a:extLst>
              </p:cNvPr>
              <p:cNvCxnSpPr/>
              <p:nvPr/>
            </p:nvCxnSpPr>
            <p:spPr>
              <a:xfrm>
                <a:off x="5218043" y="5280992"/>
                <a:ext cx="54466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8ACC27D-978A-D664-6910-44993DC2851A}"/>
                </a:ext>
              </a:extLst>
            </p:cNvPr>
            <p:cNvSpPr/>
            <p:nvPr/>
          </p:nvSpPr>
          <p:spPr>
            <a:xfrm flipH="1">
              <a:off x="8224954" y="3326820"/>
              <a:ext cx="142862" cy="142862"/>
            </a:xfrm>
            <a:prstGeom prst="ellipse">
              <a:avLst/>
            </a:prstGeom>
            <a:noFill/>
            <a:ln w="28575"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72594E6-164E-1B41-5D09-B55C17026171}"/>
                </a:ext>
              </a:extLst>
            </p:cNvPr>
            <p:cNvSpPr/>
            <p:nvPr/>
          </p:nvSpPr>
          <p:spPr>
            <a:xfrm flipH="1">
              <a:off x="8224954" y="2530173"/>
              <a:ext cx="142862" cy="142862"/>
            </a:xfrm>
            <a:prstGeom prst="ellipse">
              <a:avLst/>
            </a:prstGeom>
            <a:solidFill>
              <a:srgbClr val="946CB9"/>
            </a:solidFill>
            <a:ln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FDFFA22-E130-6B7C-EA37-FD3B82BD630B}"/>
                </a:ext>
              </a:extLst>
            </p:cNvPr>
            <p:cNvSpPr/>
            <p:nvPr/>
          </p:nvSpPr>
          <p:spPr>
            <a:xfrm flipH="1">
              <a:off x="7894754" y="3326820"/>
              <a:ext cx="142862" cy="142862"/>
            </a:xfrm>
            <a:prstGeom prst="ellipse">
              <a:avLst/>
            </a:prstGeom>
            <a:noFill/>
            <a:ln w="28575"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E62599-7DE8-D26F-76B3-DB41D72C3D73}"/>
                </a:ext>
              </a:extLst>
            </p:cNvPr>
            <p:cNvSpPr/>
            <p:nvPr/>
          </p:nvSpPr>
          <p:spPr>
            <a:xfrm flipH="1">
              <a:off x="7894754" y="2264361"/>
              <a:ext cx="142862" cy="142862"/>
            </a:xfrm>
            <a:prstGeom prst="ellipse">
              <a:avLst/>
            </a:prstGeom>
            <a:solidFill>
              <a:srgbClr val="946CB9"/>
            </a:solidFill>
            <a:ln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2BB7ED3-9D65-6690-32F8-0553BF1E9E2A}"/>
                </a:ext>
              </a:extLst>
            </p:cNvPr>
            <p:cNvCxnSpPr>
              <a:cxnSpLocks/>
              <a:stCxn id="29" idx="0"/>
              <a:endCxn id="27" idx="4"/>
            </p:cNvCxnSpPr>
            <p:nvPr/>
          </p:nvCxnSpPr>
          <p:spPr>
            <a:xfrm>
              <a:off x="8296385" y="2530173"/>
              <a:ext cx="0" cy="939509"/>
            </a:xfrm>
            <a:prstGeom prst="line">
              <a:avLst/>
            </a:prstGeom>
            <a:ln w="28575">
              <a:solidFill>
                <a:srgbClr val="946C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D192907-B5E0-0B3A-472B-D973B8835DE6}"/>
                </a:ext>
              </a:extLst>
            </p:cNvPr>
            <p:cNvSpPr/>
            <p:nvPr/>
          </p:nvSpPr>
          <p:spPr>
            <a:xfrm flipH="1">
              <a:off x="8541675" y="3326820"/>
              <a:ext cx="142862" cy="142862"/>
            </a:xfrm>
            <a:prstGeom prst="ellipse">
              <a:avLst/>
            </a:prstGeom>
            <a:noFill/>
            <a:ln w="28575"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8896AE-E2FA-24EB-E2C0-718112A7D259}"/>
                </a:ext>
              </a:extLst>
            </p:cNvPr>
            <p:cNvSpPr/>
            <p:nvPr/>
          </p:nvSpPr>
          <p:spPr>
            <a:xfrm flipH="1">
              <a:off x="8541675" y="2797827"/>
              <a:ext cx="142862" cy="142862"/>
            </a:xfrm>
            <a:prstGeom prst="ellipse">
              <a:avLst/>
            </a:prstGeom>
            <a:solidFill>
              <a:srgbClr val="946CB9"/>
            </a:solidFill>
            <a:ln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CEA20B-9927-01D3-5AD2-F11114266F6C}"/>
                </a:ext>
              </a:extLst>
            </p:cNvPr>
            <p:cNvCxnSpPr>
              <a:cxnSpLocks/>
              <a:stCxn id="34" idx="0"/>
              <a:endCxn id="33" idx="4"/>
            </p:cNvCxnSpPr>
            <p:nvPr/>
          </p:nvCxnSpPr>
          <p:spPr>
            <a:xfrm>
              <a:off x="8613106" y="2797827"/>
              <a:ext cx="0" cy="671855"/>
            </a:xfrm>
            <a:prstGeom prst="line">
              <a:avLst/>
            </a:prstGeom>
            <a:ln w="28575">
              <a:solidFill>
                <a:srgbClr val="946C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895EE0D-8AA1-6786-5F84-797ED1B47987}"/>
                </a:ext>
              </a:extLst>
            </p:cNvPr>
            <p:cNvCxnSpPr>
              <a:cxnSpLocks/>
            </p:cNvCxnSpPr>
            <p:nvPr/>
          </p:nvCxnSpPr>
          <p:spPr>
            <a:xfrm>
              <a:off x="7966185" y="2264361"/>
              <a:ext cx="0" cy="1205321"/>
            </a:xfrm>
            <a:prstGeom prst="line">
              <a:avLst/>
            </a:prstGeom>
            <a:ln w="28575">
              <a:solidFill>
                <a:srgbClr val="946C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2DDFFB8-F79C-CFF6-FCB3-91051F61D3AF}"/>
                </a:ext>
              </a:extLst>
            </p:cNvPr>
            <p:cNvSpPr/>
            <p:nvPr/>
          </p:nvSpPr>
          <p:spPr>
            <a:xfrm flipH="1">
              <a:off x="8871875" y="3324925"/>
              <a:ext cx="142862" cy="142862"/>
            </a:xfrm>
            <a:prstGeom prst="ellipse">
              <a:avLst/>
            </a:prstGeom>
            <a:noFill/>
            <a:ln w="28575"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5A9B3E-DE5B-FD18-1254-E736AC65147A}"/>
                </a:ext>
              </a:extLst>
            </p:cNvPr>
            <p:cNvSpPr/>
            <p:nvPr/>
          </p:nvSpPr>
          <p:spPr>
            <a:xfrm flipH="1">
              <a:off x="8871875" y="3066469"/>
              <a:ext cx="142862" cy="142862"/>
            </a:xfrm>
            <a:prstGeom prst="ellipse">
              <a:avLst/>
            </a:prstGeom>
            <a:solidFill>
              <a:srgbClr val="946CB9"/>
            </a:solidFill>
            <a:ln>
              <a:solidFill>
                <a:srgbClr val="946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D9D26C6-8E3D-8A60-22B2-8B8B787A14F6}"/>
                </a:ext>
              </a:extLst>
            </p:cNvPr>
            <p:cNvCxnSpPr>
              <a:cxnSpLocks/>
              <a:stCxn id="38" idx="0"/>
              <a:endCxn id="37" idx="4"/>
            </p:cNvCxnSpPr>
            <p:nvPr/>
          </p:nvCxnSpPr>
          <p:spPr>
            <a:xfrm>
              <a:off x="8943306" y="3066469"/>
              <a:ext cx="0" cy="401318"/>
            </a:xfrm>
            <a:prstGeom prst="line">
              <a:avLst/>
            </a:prstGeom>
            <a:ln w="28575">
              <a:solidFill>
                <a:srgbClr val="946C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EE0555-A09A-58AE-3BE6-929900AB873F}"/>
                </a:ext>
              </a:extLst>
            </p:cNvPr>
            <p:cNvGrpSpPr/>
            <p:nvPr/>
          </p:nvGrpSpPr>
          <p:grpSpPr>
            <a:xfrm>
              <a:off x="9335668" y="3183933"/>
              <a:ext cx="440266" cy="658117"/>
              <a:chOff x="7325783" y="6126572"/>
              <a:chExt cx="440266" cy="65811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87F46E1-7301-69C6-B652-31E424EE9985}"/>
                  </a:ext>
                </a:extLst>
              </p:cNvPr>
              <p:cNvSpPr/>
              <p:nvPr/>
            </p:nvSpPr>
            <p:spPr>
              <a:xfrm>
                <a:off x="7336367" y="6126572"/>
                <a:ext cx="419098" cy="4190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CF6E0E3A-61EA-860C-587D-4B8FBC118367}"/>
                  </a:ext>
                </a:extLst>
              </p:cNvPr>
              <p:cNvSpPr/>
              <p:nvPr/>
            </p:nvSpPr>
            <p:spPr>
              <a:xfrm rot="18900000">
                <a:off x="7325783" y="6303565"/>
                <a:ext cx="440266" cy="481124"/>
              </a:xfrm>
              <a:prstGeom prst="arc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339BAE0-534E-5F3D-83C1-68E0991CE278}"/>
                  </a:ext>
                </a:extLst>
              </p:cNvPr>
              <p:cNvCxnSpPr/>
              <p:nvPr/>
            </p:nvCxnSpPr>
            <p:spPr>
              <a:xfrm flipV="1">
                <a:off x="7545916" y="6184500"/>
                <a:ext cx="124884" cy="225926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B4A7F8D-9074-AEB0-1ECF-47549478B7B5}"/>
                    </a:ext>
                  </a:extLst>
                </p:cNvPr>
                <p:cNvSpPr txBox="1"/>
                <p:nvPr/>
              </p:nvSpPr>
              <p:spPr>
                <a:xfrm>
                  <a:off x="10284507" y="3139851"/>
                  <a:ext cx="18768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Measure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B4A7F8D-9074-AEB0-1ECF-47549478B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4507" y="3139851"/>
                  <a:ext cx="1876843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2597" t="-4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A9EA416-89A7-69AA-439C-E4C1B7C379D4}"/>
                </a:ext>
              </a:extLst>
            </p:cNvPr>
            <p:cNvSpPr txBox="1"/>
            <p:nvPr/>
          </p:nvSpPr>
          <p:spPr>
            <a:xfrm>
              <a:off x="6702332" y="3188076"/>
              <a:ext cx="1036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ancilla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AB17E02-1FE2-A7CA-FDFE-5281CEF5F83F}"/>
                </a:ext>
              </a:extLst>
            </p:cNvPr>
            <p:cNvSpPr txBox="1"/>
            <p:nvPr/>
          </p:nvSpPr>
          <p:spPr>
            <a:xfrm>
              <a:off x="3855696" y="1825191"/>
              <a:ext cx="24487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Quantum circuit for stabilizer measurements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40D0FE8-1D70-8A86-E0D2-E3B3C7FFAED3}"/>
                </a:ext>
              </a:extLst>
            </p:cNvPr>
            <p:cNvSpPr/>
            <p:nvPr/>
          </p:nvSpPr>
          <p:spPr>
            <a:xfrm>
              <a:off x="6535806" y="3304398"/>
              <a:ext cx="198782" cy="198782"/>
            </a:xfrm>
            <a:prstGeom prst="ellipse">
              <a:avLst/>
            </a:prstGeom>
            <a:solidFill>
              <a:srgbClr val="FC88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7E6F6E-B09F-4132-45A4-5D1A6C3A6DD1}"/>
                </a:ext>
              </a:extLst>
            </p:cNvPr>
            <p:cNvGrpSpPr/>
            <p:nvPr/>
          </p:nvGrpSpPr>
          <p:grpSpPr>
            <a:xfrm>
              <a:off x="5476110" y="3830273"/>
              <a:ext cx="5884793" cy="1812987"/>
              <a:chOff x="-2223879" y="2456828"/>
              <a:chExt cx="12898507" cy="3973773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72C8097C-55D9-81C0-713C-463328828F2C}"/>
                  </a:ext>
                </a:extLst>
              </p:cNvPr>
              <p:cNvCxnSpPr>
                <a:cxnSpLocks/>
                <a:endCxn id="77" idx="2"/>
              </p:cNvCxnSpPr>
              <p:nvPr/>
            </p:nvCxnSpPr>
            <p:spPr>
              <a:xfrm flipH="1" flipV="1">
                <a:off x="8491294" y="4598122"/>
                <a:ext cx="1" cy="59306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A240C3C-AB52-F163-D42B-8DDAB95C2642}"/>
                  </a:ext>
                </a:extLst>
              </p:cNvPr>
              <p:cNvSpPr/>
              <p:nvPr/>
            </p:nvSpPr>
            <p:spPr>
              <a:xfrm>
                <a:off x="7810464" y="4903305"/>
                <a:ext cx="1361661" cy="11595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8AE736B-6BF5-9F28-97B9-1EC7E8042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667" y="5526158"/>
                <a:ext cx="873797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83A2956-FE8E-6E00-0C4A-9FDCB7930E28}"/>
                      </a:ext>
                    </a:extLst>
                  </p:cNvPr>
                  <p:cNvSpPr txBox="1"/>
                  <p:nvPr/>
                </p:nvSpPr>
                <p:spPr>
                  <a:xfrm>
                    <a:off x="-2223879" y="4923266"/>
                    <a:ext cx="3916017" cy="1045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500" b="0" i="1" smtClean="0">
                              <a:solidFill>
                                <a:srgbClr val="FC885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…0 ⟩</m:t>
                          </m:r>
                        </m:oMath>
                      </m:oMathPara>
                    </a14:m>
                    <a:endParaRPr lang="en-US" sz="25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83A2956-FE8E-6E00-0C4A-9FDCB7930E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223879" y="4923266"/>
                    <a:ext cx="3916017" cy="104562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9DAF860B-CB12-D7E2-5608-A20DCBB50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2124" y="3876262"/>
                <a:ext cx="926033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4B8DCAC-3201-F76A-752C-D6CAD18ACBB8}"/>
                      </a:ext>
                    </a:extLst>
                  </p:cNvPr>
                  <p:cNvSpPr txBox="1"/>
                  <p:nvPr/>
                </p:nvSpPr>
                <p:spPr>
                  <a:xfrm>
                    <a:off x="9899376" y="3253409"/>
                    <a:ext cx="775252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en-US" sz="25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3DB3323-09F5-C1D7-2BE4-A54564801A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9376" y="3253409"/>
                    <a:ext cx="775252" cy="4770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9BECBD1-4AB3-694C-B19D-4C50C6499865}"/>
                  </a:ext>
                </a:extLst>
              </p:cNvPr>
              <p:cNvSpPr/>
              <p:nvPr/>
            </p:nvSpPr>
            <p:spPr>
              <a:xfrm>
                <a:off x="3339548" y="3429000"/>
                <a:ext cx="1361661" cy="26338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C3D85E36-7CAC-C9C6-362C-26E1AB077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096" y="5526158"/>
                <a:ext cx="2345635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3" name="Picture 4" descr="Sticker et autocollant Eclair ACDC / sur Autocollant-Tuning.com">
                <a:extLst>
                  <a:ext uri="{FF2B5EF4-FFF2-40B4-BE49-F238E27FC236}">
                    <a16:creationId xmlns:a16="http://schemas.microsoft.com/office/drawing/2014/main" id="{3D404C82-3602-CE2C-F0A7-A5DF0EAFE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8156" y="2887319"/>
                <a:ext cx="841513" cy="841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D4D698-902C-93AB-8B93-DA194E742C16}"/>
                  </a:ext>
                </a:extLst>
              </p:cNvPr>
              <p:cNvSpPr txBox="1"/>
              <p:nvPr/>
            </p:nvSpPr>
            <p:spPr>
              <a:xfrm>
                <a:off x="3150705" y="2831021"/>
                <a:ext cx="2107094" cy="1045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500" dirty="0"/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674AE222-B1C5-C548-B417-948593EA7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1209" y="5526158"/>
                <a:ext cx="873797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C6DEDD4-6279-3E95-C49B-F2E5E7B80A8D}"/>
                  </a:ext>
                </a:extLst>
              </p:cNvPr>
              <p:cNvSpPr/>
              <p:nvPr/>
            </p:nvSpPr>
            <p:spPr>
              <a:xfrm>
                <a:off x="5575006" y="4903305"/>
                <a:ext cx="1361661" cy="1159564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E438144-9FBA-5800-C0F1-3AFF03A2DBA0}"/>
                  </a:ext>
                </a:extLst>
              </p:cNvPr>
              <p:cNvSpPr/>
              <p:nvPr/>
            </p:nvSpPr>
            <p:spPr>
              <a:xfrm>
                <a:off x="7810463" y="3438558"/>
                <a:ext cx="1361661" cy="115956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7BDF69C-E0FD-BA58-AFF2-D35220793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096" y="3876262"/>
                <a:ext cx="2345635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961983CC-B1FE-BAB6-1A71-055DDED2E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1209" y="3876262"/>
                <a:ext cx="3109254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78762237-037F-AD54-1BEC-CB1F2F406B5C}"/>
                      </a:ext>
                    </a:extLst>
                  </p:cNvPr>
                  <p:cNvSpPr txBox="1"/>
                  <p:nvPr/>
                </p:nvSpPr>
                <p:spPr>
                  <a:xfrm>
                    <a:off x="-1987446" y="3270443"/>
                    <a:ext cx="3916017" cy="1045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en-US" sz="2500" dirty="0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78762237-037F-AD54-1BEC-CB1F2F406B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87446" y="3270443"/>
                    <a:ext cx="3916017" cy="104562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D6F4FA92-0323-0BF3-9C11-18F8C3F398D8}"/>
                  </a:ext>
                </a:extLst>
              </p:cNvPr>
              <p:cNvSpPr/>
              <p:nvPr/>
            </p:nvSpPr>
            <p:spPr>
              <a:xfrm>
                <a:off x="3150705" y="3367709"/>
                <a:ext cx="6172201" cy="306289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3D46EB7F-68CB-3D80-3F60-2026DB1C88E1}"/>
                      </a:ext>
                    </a:extLst>
                  </p:cNvPr>
                  <p:cNvSpPr txBox="1"/>
                  <p:nvPr/>
                </p:nvSpPr>
                <p:spPr>
                  <a:xfrm>
                    <a:off x="9207305" y="2456828"/>
                    <a:ext cx="775253" cy="4770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sz="2500" dirty="0"/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3D46EB7F-68CB-3D80-3F60-2026DB1C8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7305" y="2456828"/>
                    <a:ext cx="775253" cy="47705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84483" b="-10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94A41F6-4669-1CC2-3857-4A3A1FA6F798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flipH="1">
              <a:off x="8408870" y="3683218"/>
              <a:ext cx="197351" cy="31777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D684676-94A1-97CE-B94B-051FC5463F1B}"/>
                </a:ext>
              </a:extLst>
            </p:cNvPr>
            <p:cNvCxnSpPr>
              <a:cxnSpLocks/>
            </p:cNvCxnSpPr>
            <p:nvPr/>
          </p:nvCxnSpPr>
          <p:spPr>
            <a:xfrm>
              <a:off x="9495093" y="3790975"/>
              <a:ext cx="22755" cy="929745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69ABF8-2629-C1C3-C5AF-534F85D9CC61}"/>
                </a:ext>
              </a:extLst>
            </p:cNvPr>
            <p:cNvSpPr txBox="1"/>
            <p:nvPr/>
          </p:nvSpPr>
          <p:spPr>
            <a:xfrm>
              <a:off x="3923209" y="6147019"/>
              <a:ext cx="826879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Issue: Two-qubit gates are probabilistic with photonics</a:t>
              </a:r>
            </a:p>
          </p:txBody>
        </p:sp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id="{04852BAB-7EB0-A540-612A-F4A0116C17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09689A-9CDD-1037-DC59-59060A4B4436}"/>
                </a:ext>
              </a:extLst>
            </p:cNvPr>
            <p:cNvSpPr/>
            <p:nvPr/>
          </p:nvSpPr>
          <p:spPr>
            <a:xfrm>
              <a:off x="11486580" y="3275727"/>
              <a:ext cx="509797" cy="509797"/>
            </a:xfrm>
            <a:prstGeom prst="rect">
              <a:avLst/>
            </a:prstGeom>
            <a:solidFill>
              <a:srgbClr val="CFDC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371A572-AE27-117B-7A84-5648A2EE672C}"/>
              </a:ext>
            </a:extLst>
          </p:cNvPr>
          <p:cNvSpPr/>
          <p:nvPr/>
        </p:nvSpPr>
        <p:spPr>
          <a:xfrm>
            <a:off x="4057549" y="5363434"/>
            <a:ext cx="198782" cy="198782"/>
          </a:xfrm>
          <a:prstGeom prst="ellipse">
            <a:avLst/>
          </a:prstGeom>
          <a:solidFill>
            <a:srgbClr val="FC88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EE7E3-B95F-EF42-E164-178A9286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C06E57-3B80-5C08-F260-0144C1B90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6" y="2955056"/>
            <a:ext cx="9064161" cy="39791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E864A-8C6A-81D3-2C98-758F96D1B5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Implementation on a real system?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64FE1-988C-F928-54A6-B1B1C78A5785}"/>
              </a:ext>
            </a:extLst>
          </p:cNvPr>
          <p:cNvSpPr txBox="1"/>
          <p:nvPr/>
        </p:nvSpPr>
        <p:spPr>
          <a:xfrm>
            <a:off x="0" y="2138960"/>
            <a:ext cx="11363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Hybrid strategies (spin + photon) to facilitate FTQC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A8C09-00A3-2CEB-375A-3C161DA4DB16}"/>
              </a:ext>
            </a:extLst>
          </p:cNvPr>
          <p:cNvSpPr txBox="1"/>
          <p:nvPr/>
        </p:nvSpPr>
        <p:spPr>
          <a:xfrm>
            <a:off x="5263719" y="2688465"/>
            <a:ext cx="5778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h</a:t>
            </a:r>
            <a:r>
              <a:rPr lang="en-US" i="1" dirty="0">
                <a:solidFill>
                  <a:srgbClr val="58C3E1"/>
                </a:solidFill>
              </a:rPr>
              <a:t>ttps://quantum-journal.org/papers/q-2024-07-24-1423/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F7E0B-2E83-D4FD-6D59-25B54BBCA8DA}"/>
              </a:ext>
            </a:extLst>
          </p:cNvPr>
          <p:cNvSpPr txBox="1"/>
          <p:nvPr/>
        </p:nvSpPr>
        <p:spPr>
          <a:xfrm>
            <a:off x="7868293" y="5796504"/>
            <a:ext cx="11363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My work at Quandela…</a:t>
            </a:r>
          </a:p>
          <a:p>
            <a:r>
              <a:rPr lang="en-US" sz="3000" dirty="0"/>
              <a:t>But I won’t talk about it</a:t>
            </a:r>
          </a:p>
        </p:txBody>
      </p:sp>
    </p:spTree>
    <p:extLst>
      <p:ext uri="{BB962C8B-B14F-4D97-AF65-F5344CB8AC3E}">
        <p14:creationId xmlns:p14="http://schemas.microsoft.com/office/powerpoint/2010/main" val="178340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Errors are bad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Why do we need Fault-tolerant quantum computing?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F6152-58A7-CF08-F91F-1E7B298538E2}"/>
              </a:ext>
            </a:extLst>
          </p:cNvPr>
          <p:cNvSpPr txBox="1"/>
          <p:nvPr/>
        </p:nvSpPr>
        <p:spPr>
          <a:xfrm>
            <a:off x="218661" y="1838739"/>
            <a:ext cx="36325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How bad are these errors?</a:t>
            </a:r>
          </a:p>
        </p:txBody>
      </p:sp>
      <p:pic>
        <p:nvPicPr>
          <p:cNvPr id="9" name="Picture 2" descr="Quantum computing: near- and far-term opportunities | by Quantum World  Association | Medium">
            <a:extLst>
              <a:ext uri="{FF2B5EF4-FFF2-40B4-BE49-F238E27FC236}">
                <a16:creationId xmlns:a16="http://schemas.microsoft.com/office/drawing/2014/main" id="{C8A31B81-D450-BCAB-0D13-9593521A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" y="2214944"/>
            <a:ext cx="6231835" cy="27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4A45323-3A56-9BEE-C916-62322D4FA368}"/>
              </a:ext>
            </a:extLst>
          </p:cNvPr>
          <p:cNvSpPr/>
          <p:nvPr/>
        </p:nvSpPr>
        <p:spPr>
          <a:xfrm>
            <a:off x="1942161" y="3298699"/>
            <a:ext cx="3020117" cy="2287082"/>
          </a:xfrm>
          <a:prstGeom prst="triangle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E50DA-4B49-4E65-3029-3805DF461096}"/>
              </a:ext>
            </a:extLst>
          </p:cNvPr>
          <p:cNvSpPr/>
          <p:nvPr/>
        </p:nvSpPr>
        <p:spPr>
          <a:xfrm>
            <a:off x="3369305" y="3306432"/>
            <a:ext cx="2582779" cy="105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8C979-F4CB-926F-CEC9-327354964E69}"/>
              </a:ext>
            </a:extLst>
          </p:cNvPr>
          <p:cNvCxnSpPr>
            <a:cxnSpLocks/>
          </p:cNvCxnSpPr>
          <p:nvPr/>
        </p:nvCxnSpPr>
        <p:spPr>
          <a:xfrm>
            <a:off x="1018513" y="3651139"/>
            <a:ext cx="39437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0342DA-AA76-6DA9-2E01-32285A5599C6}"/>
                  </a:ext>
                </a:extLst>
              </p:cNvPr>
              <p:cNvSpPr txBox="1"/>
              <p:nvPr/>
            </p:nvSpPr>
            <p:spPr>
              <a:xfrm>
                <a:off x="6092689" y="2075808"/>
                <a:ext cx="6062868" cy="432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Quantum error correction!</a:t>
                </a:r>
              </a:p>
              <a:p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Hardware:</a:t>
                </a:r>
              </a:p>
              <a:p>
                <a:r>
                  <a:rPr lang="en-US" sz="2500" dirty="0"/>
                  <a:t>Reducing physical noises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2500" dirty="0"/>
              </a:p>
              <a:p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Software:</a:t>
                </a:r>
              </a:p>
              <a:p>
                <a:r>
                  <a:rPr lang="en-US" sz="2500" dirty="0"/>
                  <a:t>Developing a FTQC-based architecture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500" b="1" dirty="0"/>
                  <a:t>Threshold theorem</a:t>
                </a:r>
                <a:r>
                  <a:rPr lang="en-US" sz="2500" dirty="0"/>
                  <a:t>:</a:t>
                </a:r>
              </a:p>
              <a:p>
                <a:r>
                  <a:rPr lang="en-US" sz="2500" dirty="0"/>
                  <a:t>if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2500" dirty="0"/>
                  <a:t>, we can run any algorithms!</a:t>
                </a:r>
              </a:p>
              <a:p>
                <a:r>
                  <a:rPr lang="en-US" sz="2500" dirty="0"/>
                  <a:t>(provided the FTQC is sufficiently big!)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0342DA-AA76-6DA9-2E01-32285A559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689" y="2075808"/>
                <a:ext cx="6062868" cy="4324261"/>
              </a:xfrm>
              <a:prstGeom prst="rect">
                <a:avLst/>
              </a:prstGeom>
              <a:blipFill>
                <a:blip r:embed="rId3"/>
                <a:stretch>
                  <a:fillRect l="-1608" t="-1128" b="-2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346AB67-8738-D396-2ABC-68269569441B}"/>
              </a:ext>
            </a:extLst>
          </p:cNvPr>
          <p:cNvSpPr txBox="1"/>
          <p:nvPr/>
        </p:nvSpPr>
        <p:spPr>
          <a:xfrm>
            <a:off x="301490" y="500812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Credit: Google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15F902-04DB-11CD-E3DF-40573A7BF121}"/>
                  </a:ext>
                </a:extLst>
              </p:cNvPr>
              <p:cNvSpPr txBox="1"/>
              <p:nvPr/>
            </p:nvSpPr>
            <p:spPr>
              <a:xfrm>
                <a:off x="59637" y="5755413"/>
                <a:ext cx="606286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Without handling errors</a:t>
                </a:r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dirty="0"/>
                  <a:t> Only the tip of the Q Algo’s iceberg!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15F902-04DB-11CD-E3DF-40573A7BF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7" y="5755413"/>
                <a:ext cx="6062868" cy="861774"/>
              </a:xfrm>
              <a:prstGeom prst="rect">
                <a:avLst/>
              </a:prstGeom>
              <a:blipFill>
                <a:blip r:embed="rId4"/>
                <a:stretch>
                  <a:fillRect l="-1710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0D388F1-2081-598B-A37E-9368B4AF07DA}"/>
              </a:ext>
            </a:extLst>
          </p:cNvPr>
          <p:cNvSpPr txBox="1"/>
          <p:nvPr/>
        </p:nvSpPr>
        <p:spPr>
          <a:xfrm>
            <a:off x="3797410" y="5211064"/>
            <a:ext cx="783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Shor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60A2F-E660-4F4F-CF65-01E363C849E9}"/>
              </a:ext>
            </a:extLst>
          </p:cNvPr>
          <p:cNvSpPr txBox="1"/>
          <p:nvPr/>
        </p:nvSpPr>
        <p:spPr>
          <a:xfrm>
            <a:off x="5239343" y="3412612"/>
            <a:ext cx="783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Shor</a:t>
            </a:r>
          </a:p>
        </p:txBody>
      </p:sp>
    </p:spTree>
    <p:extLst>
      <p:ext uri="{BB962C8B-B14F-4D97-AF65-F5344CB8AC3E}">
        <p14:creationId xmlns:p14="http://schemas.microsoft.com/office/powerpoint/2010/main" val="2522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/>
      <p:bldP spid="5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487" y="965270"/>
            <a:ext cx="10740293" cy="450056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That’s all for quantum error correction! Questions?</a:t>
            </a:r>
          </a:p>
        </p:txBody>
      </p:sp>
    </p:spTree>
    <p:extLst>
      <p:ext uri="{BB962C8B-B14F-4D97-AF65-F5344CB8AC3E}">
        <p14:creationId xmlns:p14="http://schemas.microsoft.com/office/powerpoint/2010/main" val="1653748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487" y="965270"/>
            <a:ext cx="10740293" cy="4500562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" dirty="0"/>
              <a:t>Link with photonics?</a:t>
            </a:r>
          </a:p>
        </p:txBody>
      </p:sp>
    </p:spTree>
    <p:extLst>
      <p:ext uri="{BB962C8B-B14F-4D97-AF65-F5344CB8AC3E}">
        <p14:creationId xmlns:p14="http://schemas.microsoft.com/office/powerpoint/2010/main" val="474615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BEA6044-8487-C78E-97E9-A4E037FE40A9}"/>
              </a:ext>
            </a:extLst>
          </p:cNvPr>
          <p:cNvSpPr txBox="1"/>
          <p:nvPr/>
        </p:nvSpPr>
        <p:spPr>
          <a:xfrm>
            <a:off x="168965" y="2223239"/>
            <a:ext cx="1012797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Photons as quantum information carriers: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rgbClr val="30A949"/>
                </a:solidFill>
              </a:rPr>
              <a:t>Easy, efficient, and fast single-photon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rgbClr val="30A949"/>
                </a:solidFill>
              </a:rPr>
              <a:t>Decohe</a:t>
            </a:r>
            <a:r>
              <a:rPr lang="en-US" sz="2500" dirty="0">
                <a:solidFill>
                  <a:srgbClr val="30A949"/>
                </a:solidFill>
              </a:rPr>
              <a:t>rence free, can store information for arbitrary long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rgbClr val="30A949"/>
                </a:solidFill>
              </a:rPr>
              <a:t>Travel at the speed of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rgbClr val="30A949"/>
                </a:solidFill>
              </a:rPr>
              <a:t>Other paradigms of quantum computing (boson-sampling like </a:t>
            </a:r>
            <a:r>
              <a:rPr lang="en-US" sz="2500" dirty="0">
                <a:solidFill>
                  <a:srgbClr val="30A949"/>
                </a:solidFill>
              </a:rPr>
              <a:t>algorithms)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rgbClr val="FF0000"/>
                </a:solidFill>
              </a:rPr>
              <a:t>No deterministic two qubit gates / only probabilistic 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0000"/>
                </a:solidFill>
              </a:rPr>
              <a:t>Photons can be lost.</a:t>
            </a:r>
            <a:endParaRPr lang="en-US" sz="2500" b="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BD5A9-EAF8-B1DC-F167-78713DD6CFD8}"/>
              </a:ext>
            </a:extLst>
          </p:cNvPr>
          <p:cNvSpPr txBox="1"/>
          <p:nvPr/>
        </p:nvSpPr>
        <p:spPr>
          <a:xfrm>
            <a:off x="168965" y="5105158"/>
            <a:ext cx="101279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Quantum error correction with graph states: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0A949"/>
                </a:solidFill>
              </a:rPr>
              <a:t>No two-qubit gate required only measurements on graph.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0000"/>
                </a:solidFill>
              </a:rPr>
              <a:t>Offline generation of photonic graph states</a:t>
            </a:r>
            <a:endParaRPr lang="en-US" sz="2500" b="0" dirty="0">
              <a:solidFill>
                <a:srgbClr val="FF0000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E35331-8ABA-9E97-F386-0BA697F34925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Advantage of photonics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893734A0-A16E-3A61-5DA8-DF71823D0162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  <p:pic>
        <p:nvPicPr>
          <p:cNvPr id="1026" name="Picture 2" descr="Photons - laradioactivite.com">
            <a:extLst>
              <a:ext uri="{FF2B5EF4-FFF2-40B4-BE49-F238E27FC236}">
                <a16:creationId xmlns:a16="http://schemas.microsoft.com/office/drawing/2014/main" id="{B2B3AB55-0E08-9D00-84B0-3FCB6CABE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1" b="6135"/>
          <a:stretch/>
        </p:blipFill>
        <p:spPr bwMode="auto">
          <a:xfrm>
            <a:off x="8977867" y="5047396"/>
            <a:ext cx="2881198" cy="162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26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BEA6044-8487-C78E-97E9-A4E037FE40A9}"/>
              </a:ext>
            </a:extLst>
          </p:cNvPr>
          <p:cNvSpPr txBox="1"/>
          <p:nvPr/>
        </p:nvSpPr>
        <p:spPr>
          <a:xfrm>
            <a:off x="168965" y="2031185"/>
            <a:ext cx="101279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Defining a photonic qubit: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/>
              <a:t>Dual-rail encoding (2 modes for 1 photon)</a:t>
            </a:r>
          </a:p>
        </p:txBody>
      </p:sp>
      <p:pic>
        <p:nvPicPr>
          <p:cNvPr id="4" name="Picture 2" descr="Encoding of optical qubits. (a) Single-rail encoded qubits are... |  Download Scientific Diagram">
            <a:extLst>
              <a:ext uri="{FF2B5EF4-FFF2-40B4-BE49-F238E27FC236}">
                <a16:creationId xmlns:a16="http://schemas.microsoft.com/office/drawing/2014/main" id="{84531114-6C3F-2706-8ADC-23AF4DBF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2" t="13048"/>
          <a:stretch/>
        </p:blipFill>
        <p:spPr bwMode="auto">
          <a:xfrm>
            <a:off x="1626240" y="3227190"/>
            <a:ext cx="2073741" cy="25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738CF6-53AA-2836-FCDE-F23E7BE71676}"/>
                  </a:ext>
                </a:extLst>
              </p:cNvPr>
              <p:cNvSpPr txBox="1"/>
              <p:nvPr/>
            </p:nvSpPr>
            <p:spPr>
              <a:xfrm>
                <a:off x="4025465" y="5002158"/>
                <a:ext cx="5791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247CC3"/>
                          </a:solidFill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US" sz="2500" dirty="0">
                  <a:solidFill>
                    <a:srgbClr val="247CC3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738CF6-53AA-2836-FCDE-F23E7BE71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465" y="5002158"/>
                <a:ext cx="579130" cy="477054"/>
              </a:xfrm>
              <a:prstGeom prst="rect">
                <a:avLst/>
              </a:prstGeom>
              <a:blipFill>
                <a:blip r:embed="rId10"/>
                <a:stretch>
                  <a:fillRect l="-9474" r="-94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281286-8745-84E8-84DF-F70C004D7A05}"/>
                  </a:ext>
                </a:extLst>
              </p:cNvPr>
              <p:cNvSpPr txBox="1"/>
              <p:nvPr/>
            </p:nvSpPr>
            <p:spPr>
              <a:xfrm>
                <a:off x="4025465" y="3614595"/>
                <a:ext cx="5791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FC885F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281286-8745-84E8-84DF-F70C004D7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465" y="3614595"/>
                <a:ext cx="579130" cy="477054"/>
              </a:xfrm>
              <a:prstGeom prst="rect">
                <a:avLst/>
              </a:prstGeom>
              <a:blipFill>
                <a:blip r:embed="rId11"/>
                <a:stretch>
                  <a:fillRect l="-9474" r="-94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Mimosa Networks">
            <a:extLst>
              <a:ext uri="{FF2B5EF4-FFF2-40B4-BE49-F238E27FC236}">
                <a16:creationId xmlns:a16="http://schemas.microsoft.com/office/drawing/2014/main" id="{8E79C5CE-69E1-6EBE-A98E-F435F781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11" y="3022587"/>
            <a:ext cx="3365828" cy="288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9D80D2-B3AA-09C4-DA42-5B5E4DFA72C9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Dual-rail encoding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A455B6A7-6EC6-8106-DE2B-C834DA8E3BF2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224F2-8FDA-9ED3-0058-19F25A1C0948}"/>
              </a:ext>
            </a:extLst>
          </p:cNvPr>
          <p:cNvSpPr txBox="1"/>
          <p:nvPr/>
        </p:nvSpPr>
        <p:spPr>
          <a:xfrm>
            <a:off x="1626240" y="5912667"/>
            <a:ext cx="2634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Path encoding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A09B5-EDD3-4888-FCF8-074BAE0E4402}"/>
              </a:ext>
            </a:extLst>
          </p:cNvPr>
          <p:cNvSpPr txBox="1"/>
          <p:nvPr/>
        </p:nvSpPr>
        <p:spPr>
          <a:xfrm>
            <a:off x="7020491" y="5909874"/>
            <a:ext cx="2634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Polarization encoding</a:t>
            </a:r>
          </a:p>
        </p:txBody>
      </p:sp>
    </p:spTree>
    <p:extLst>
      <p:ext uri="{BB962C8B-B14F-4D97-AF65-F5344CB8AC3E}">
        <p14:creationId xmlns:p14="http://schemas.microsoft.com/office/powerpoint/2010/main" val="2737557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Entanglement with linear optics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BCF5226-4EA0-B53F-AE7B-AF78843EBC8A}"/>
              </a:ext>
            </a:extLst>
          </p:cNvPr>
          <p:cNvGrpSpPr/>
          <p:nvPr/>
        </p:nvGrpSpPr>
        <p:grpSpPr>
          <a:xfrm>
            <a:off x="314816" y="1924590"/>
            <a:ext cx="11091887" cy="4436542"/>
            <a:chOff x="314816" y="1924590"/>
            <a:chExt cx="11091887" cy="44365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34BBE6B-0E44-17C5-0223-290E427C8646}"/>
                    </a:ext>
                  </a:extLst>
                </p:cNvPr>
                <p:cNvSpPr txBox="1"/>
                <p:nvPr/>
              </p:nvSpPr>
              <p:spPr>
                <a:xfrm>
                  <a:off x="3689236" y="1924590"/>
                  <a:ext cx="7054966" cy="533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500" b="0" i="1" dirty="0" smtClean="0">
                                    <a:latin typeface="Cambria Math" panose="02040503050406030204" pitchFamily="18" charset="0"/>
                                  </a:rPr>
                                  <m:t>, …, </m:t>
                                </m:r>
                                <m:sSub>
                                  <m:sSubPr>
                                    <m:ctrlP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  <m:sSup>
                          <m:sSupPr>
                            <m:ctrlPr>
                              <a:rPr lang="en-US" sz="25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5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500" i="1" dirty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500" i="1" dirty="0">
                                    <a:latin typeface="Cambria Math" panose="02040503050406030204" pitchFamily="18" charset="0"/>
                                  </a:rPr>
                                  <m:t>, …, </m:t>
                                </m:r>
                                <m:sSub>
                                  <m:sSubPr>
                                    <m:ctrlP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dirty="0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500" i="1" dirty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5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34BBE6B-0E44-17C5-0223-290E427C86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236" y="1924590"/>
                  <a:ext cx="7054966" cy="5339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6" name="Picture 2" descr="Quantum and Linear-Optical Computation – International Iberian  Nanotechnology Laboratory – INL –">
              <a:extLst>
                <a:ext uri="{FF2B5EF4-FFF2-40B4-BE49-F238E27FC236}">
                  <a16:creationId xmlns:a16="http://schemas.microsoft.com/office/drawing/2014/main" id="{F7436DA8-B32E-3D81-9617-157F08B51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16" y="1962113"/>
              <a:ext cx="2311743" cy="2595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A962E3-C35A-55B4-9CDF-4A72DB04DA80}"/>
                </a:ext>
              </a:extLst>
            </p:cNvPr>
            <p:cNvSpPr/>
            <p:nvPr/>
          </p:nvSpPr>
          <p:spPr>
            <a:xfrm>
              <a:off x="5956715" y="2660040"/>
              <a:ext cx="1714989" cy="171498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</a:rPr>
                <a:t>U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5891107-7482-19E2-A864-6B3747E1380B}"/>
                </a:ext>
              </a:extLst>
            </p:cNvPr>
            <p:cNvCxnSpPr/>
            <p:nvPr/>
          </p:nvCxnSpPr>
          <p:spPr>
            <a:xfrm flipH="1">
              <a:off x="7671704" y="4134680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DF7B03-C6FA-37ED-9464-651BCFCE33DB}"/>
                </a:ext>
              </a:extLst>
            </p:cNvPr>
            <p:cNvCxnSpPr/>
            <p:nvPr/>
          </p:nvCxnSpPr>
          <p:spPr>
            <a:xfrm flipH="1">
              <a:off x="7671704" y="2852533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FFCC0E-4BE7-0A53-7A7F-4C5342C57BCC}"/>
                </a:ext>
              </a:extLst>
            </p:cNvPr>
            <p:cNvCxnSpPr/>
            <p:nvPr/>
          </p:nvCxnSpPr>
          <p:spPr>
            <a:xfrm flipH="1">
              <a:off x="7671704" y="3140767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27900F-12A4-8330-EB63-A5EB78D169DB}"/>
                </a:ext>
              </a:extLst>
            </p:cNvPr>
            <p:cNvSpPr txBox="1"/>
            <p:nvPr/>
          </p:nvSpPr>
          <p:spPr>
            <a:xfrm rot="16200000">
              <a:off x="8002078" y="3299795"/>
              <a:ext cx="51524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…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CC81FD-91EF-9208-7C56-85116DA0B867}"/>
                </a:ext>
              </a:extLst>
            </p:cNvPr>
            <p:cNvCxnSpPr/>
            <p:nvPr/>
          </p:nvCxnSpPr>
          <p:spPr>
            <a:xfrm flipH="1">
              <a:off x="4780722" y="4134680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EC5CFC-17A2-F4B0-A6E9-9EB5818916DE}"/>
                </a:ext>
              </a:extLst>
            </p:cNvPr>
            <p:cNvCxnSpPr/>
            <p:nvPr/>
          </p:nvCxnSpPr>
          <p:spPr>
            <a:xfrm flipH="1">
              <a:off x="4780722" y="2852533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2A5743-0C84-CCB3-C9A6-DB0E38F4C8D8}"/>
                </a:ext>
              </a:extLst>
            </p:cNvPr>
            <p:cNvCxnSpPr/>
            <p:nvPr/>
          </p:nvCxnSpPr>
          <p:spPr>
            <a:xfrm flipH="1">
              <a:off x="4780722" y="3140767"/>
              <a:ext cx="11759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3337BF5-30B5-6717-9ABB-87E8D64ADA96}"/>
                    </a:ext>
                  </a:extLst>
                </p:cNvPr>
                <p:cNvSpPr txBox="1"/>
                <p:nvPr/>
              </p:nvSpPr>
              <p:spPr>
                <a:xfrm>
                  <a:off x="8719570" y="3860493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3337BF5-30B5-6717-9ABB-87E8D64ADA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9570" y="3860493"/>
                  <a:ext cx="869513" cy="4770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13C020-D027-A33C-5803-A7F08182DD7F}"/>
                    </a:ext>
                  </a:extLst>
                </p:cNvPr>
                <p:cNvSpPr txBox="1"/>
                <p:nvPr/>
              </p:nvSpPr>
              <p:spPr>
                <a:xfrm>
                  <a:off x="8719570" y="2504686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50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13C020-D027-A33C-5803-A7F08182D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9570" y="2504686"/>
                  <a:ext cx="869513" cy="477054"/>
                </a:xfrm>
                <a:prstGeom prst="rect">
                  <a:avLst/>
                </a:prstGeom>
                <a:blipFill>
                  <a:blip r:embed="rId12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01BB25-D08D-2975-64B3-4C1056700821}"/>
                    </a:ext>
                  </a:extLst>
                </p:cNvPr>
                <p:cNvSpPr txBox="1"/>
                <p:nvPr/>
              </p:nvSpPr>
              <p:spPr>
                <a:xfrm>
                  <a:off x="8719570" y="2852533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01BB25-D08D-2975-64B3-4C1056700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9570" y="2852533"/>
                  <a:ext cx="869513" cy="477054"/>
                </a:xfrm>
                <a:prstGeom prst="rect">
                  <a:avLst/>
                </a:prstGeom>
                <a:blipFill>
                  <a:blip r:embed="rId13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6B516DF-363C-A241-67B2-B8BC120B2489}"/>
                    </a:ext>
                  </a:extLst>
                </p:cNvPr>
                <p:cNvSpPr txBox="1"/>
                <p:nvPr/>
              </p:nvSpPr>
              <p:spPr>
                <a:xfrm>
                  <a:off x="4083413" y="3860493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6B516DF-363C-A241-67B2-B8BC120B2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413" y="3860493"/>
                  <a:ext cx="869513" cy="4770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E2F1B9-F044-72DD-C2DB-FEBEC04F31C8}"/>
                    </a:ext>
                  </a:extLst>
                </p:cNvPr>
                <p:cNvSpPr txBox="1"/>
                <p:nvPr/>
              </p:nvSpPr>
              <p:spPr>
                <a:xfrm>
                  <a:off x="4083413" y="2504686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50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E2F1B9-F044-72DD-C2DB-FEBEC04F3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413" y="2504686"/>
                  <a:ext cx="869513" cy="477054"/>
                </a:xfrm>
                <a:prstGeom prst="rect">
                  <a:avLst/>
                </a:prstGeom>
                <a:blipFill>
                  <a:blip r:embed="rId15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0E6217-B411-4817-171B-882FE0F5F55B}"/>
                    </a:ext>
                  </a:extLst>
                </p:cNvPr>
                <p:cNvSpPr txBox="1"/>
                <p:nvPr/>
              </p:nvSpPr>
              <p:spPr>
                <a:xfrm>
                  <a:off x="4083413" y="2852533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0E6217-B411-4817-171B-882FE0F5F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413" y="2852533"/>
                  <a:ext cx="869513" cy="477054"/>
                </a:xfrm>
                <a:prstGeom prst="rect">
                  <a:avLst/>
                </a:prstGeom>
                <a:blipFill>
                  <a:blip r:embed="rId16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4257E9-F398-0471-7F41-94DED5F17B13}"/>
                </a:ext>
              </a:extLst>
            </p:cNvPr>
            <p:cNvSpPr txBox="1"/>
            <p:nvPr/>
          </p:nvSpPr>
          <p:spPr>
            <a:xfrm rot="16200000">
              <a:off x="5111096" y="3299795"/>
              <a:ext cx="51524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…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49BF12-8D24-9A21-20F7-BF7193D59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4988" y="4857439"/>
              <a:ext cx="2638425" cy="1371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803952-C15D-29F2-8457-59522F5D23D3}"/>
                    </a:ext>
                  </a:extLst>
                </p:cNvPr>
                <p:cNvSpPr txBox="1"/>
                <p:nvPr/>
              </p:nvSpPr>
              <p:spPr>
                <a:xfrm>
                  <a:off x="709216" y="5857756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|1⟩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803952-C15D-29F2-8457-59522F5D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16" y="5857756"/>
                  <a:ext cx="869513" cy="477054"/>
                </a:xfrm>
                <a:prstGeom prst="rect">
                  <a:avLst/>
                </a:prstGeom>
                <a:blipFill>
                  <a:blip r:embed="rId18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F214196-6FC6-C796-7E52-C3D1DC84EC79}"/>
                    </a:ext>
                  </a:extLst>
                </p:cNvPr>
                <p:cNvSpPr txBox="1"/>
                <p:nvPr/>
              </p:nvSpPr>
              <p:spPr>
                <a:xfrm>
                  <a:off x="709216" y="4860810"/>
                  <a:ext cx="86951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|1⟩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F214196-6FC6-C796-7E52-C3D1DC84EC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16" y="4860810"/>
                  <a:ext cx="869513" cy="477054"/>
                </a:xfrm>
                <a:prstGeom prst="rect">
                  <a:avLst/>
                </a:prstGeom>
                <a:blipFill>
                  <a:blip r:embed="rId19"/>
                  <a:stretch>
                    <a:fillRect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339162E-5924-F467-9A60-0BEF55AC84DA}"/>
                    </a:ext>
                  </a:extLst>
                </p:cNvPr>
                <p:cNvSpPr txBox="1"/>
                <p:nvPr/>
              </p:nvSpPr>
              <p:spPr>
                <a:xfrm>
                  <a:off x="3988286" y="5380702"/>
                  <a:ext cx="2825923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2,0</m:t>
                            </m:r>
                          </m:e>
                        </m:d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−|0, 2⟩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339162E-5924-F467-9A60-0BEF55AC84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8286" y="5380702"/>
                  <a:ext cx="2825923" cy="477054"/>
                </a:xfrm>
                <a:prstGeom prst="rect">
                  <a:avLst/>
                </a:prstGeom>
                <a:blipFill>
                  <a:blip r:embed="rId2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78D36B-5782-58DB-F210-22792B086020}"/>
                </a:ext>
              </a:extLst>
            </p:cNvPr>
            <p:cNvGrpSpPr/>
            <p:nvPr/>
          </p:nvGrpSpPr>
          <p:grpSpPr>
            <a:xfrm>
              <a:off x="3828106" y="4857439"/>
              <a:ext cx="320360" cy="1503693"/>
              <a:chOff x="9186563" y="3030506"/>
              <a:chExt cx="444500" cy="139700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DE37DAA-E638-84B3-D07B-C0AAB00D1103}"/>
                  </a:ext>
                </a:extLst>
              </p:cNvPr>
              <p:cNvSpPr/>
              <p:nvPr/>
            </p:nvSpPr>
            <p:spPr>
              <a:xfrm>
                <a:off x="9186563" y="3030506"/>
                <a:ext cx="444500" cy="711200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BD975C7-4FE3-FF0F-87F8-E0BB3F961097}"/>
                  </a:ext>
                </a:extLst>
              </p:cNvPr>
              <p:cNvSpPr/>
              <p:nvPr/>
            </p:nvSpPr>
            <p:spPr>
              <a:xfrm>
                <a:off x="9186563" y="3716306"/>
                <a:ext cx="444500" cy="711200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E878E3-1ADB-6D3F-2232-920E172F3E0E}"/>
                </a:ext>
              </a:extLst>
            </p:cNvPr>
            <p:cNvSpPr txBox="1"/>
            <p:nvPr/>
          </p:nvSpPr>
          <p:spPr>
            <a:xfrm>
              <a:off x="6526436" y="5088315"/>
              <a:ext cx="48802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Cannot be in the qubit subspace</a:t>
              </a:r>
            </a:p>
            <a:p>
              <a:r>
                <a:rPr lang="en-US" sz="2500" dirty="0"/>
                <a:t>Intuition why no deterministic 2-qubit gates</a:t>
              </a:r>
            </a:p>
          </p:txBody>
        </p:sp>
      </p:grpSp>
      <p:sp>
        <p:nvSpPr>
          <p:cNvPr id="29" name="Text Placeholder 57">
            <a:extLst>
              <a:ext uri="{FF2B5EF4-FFF2-40B4-BE49-F238E27FC236}">
                <a16:creationId xmlns:a16="http://schemas.microsoft.com/office/drawing/2014/main" id="{1D1E5886-D056-6542-C025-2C00ABE566CB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513882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Fusion gates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E4E878E3-1ADB-6D3F-2232-920E172F3E0E}"/>
              </a:ext>
            </a:extLst>
          </p:cNvPr>
          <p:cNvSpPr txBox="1"/>
          <p:nvPr/>
        </p:nvSpPr>
        <p:spPr>
          <a:xfrm>
            <a:off x="294601" y="2017123"/>
            <a:ext cx="114335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Focusing on a specific class of photonic gates: fusion gates</a:t>
            </a:r>
          </a:p>
          <a:p>
            <a:r>
              <a:rPr lang="en-US" sz="2500" dirty="0"/>
              <a:t>Type I fusion gates (take 2 photons and output one photon) 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D2840303-F727-5DC1-E4BA-5779E83A748F}"/>
              </a:ext>
            </a:extLst>
          </p:cNvPr>
          <p:cNvSpPr/>
          <p:nvPr/>
        </p:nvSpPr>
        <p:spPr>
          <a:xfrm>
            <a:off x="2089764" y="5422373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07629CEA-E5B2-F103-BB0F-AA6E4A740402}"/>
              </a:ext>
            </a:extLst>
          </p:cNvPr>
          <p:cNvSpPr/>
          <p:nvPr/>
        </p:nvSpPr>
        <p:spPr>
          <a:xfrm>
            <a:off x="2089764" y="3962721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Text Placeholder 57">
            <a:extLst>
              <a:ext uri="{FF2B5EF4-FFF2-40B4-BE49-F238E27FC236}">
                <a16:creationId xmlns:a16="http://schemas.microsoft.com/office/drawing/2014/main" id="{5CCD12EA-1D96-81B8-3FF3-03FB80F661C7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520502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D2840303-F727-5DC1-E4BA-5779E83A748F}"/>
              </a:ext>
            </a:extLst>
          </p:cNvPr>
          <p:cNvSpPr/>
          <p:nvPr/>
        </p:nvSpPr>
        <p:spPr>
          <a:xfrm>
            <a:off x="10162839" y="5253036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9D0BB-8F0F-AD39-0BEF-479CE1D37ABF}"/>
              </a:ext>
            </a:extLst>
          </p:cNvPr>
          <p:cNvGrpSpPr/>
          <p:nvPr/>
        </p:nvGrpSpPr>
        <p:grpSpPr>
          <a:xfrm>
            <a:off x="2089764" y="3793384"/>
            <a:ext cx="338667" cy="1651852"/>
            <a:chOff x="2089764" y="3793384"/>
            <a:chExt cx="338667" cy="165185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EA6012A-D197-1FD2-73D8-3AA891ED81BE}"/>
                </a:ext>
              </a:extLst>
            </p:cNvPr>
            <p:cNvSpPr/>
            <p:nvPr/>
          </p:nvSpPr>
          <p:spPr>
            <a:xfrm>
              <a:off x="2089764" y="5253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53DB82-4EC8-69A5-09FA-51E05692DB15}"/>
                </a:ext>
              </a:extLst>
            </p:cNvPr>
            <p:cNvSpPr/>
            <p:nvPr/>
          </p:nvSpPr>
          <p:spPr>
            <a:xfrm>
              <a:off x="2089764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24041-E7BE-28AA-C06D-CB543D87BB03}"/>
              </a:ext>
            </a:extLst>
          </p:cNvPr>
          <p:cNvGrpSpPr/>
          <p:nvPr/>
        </p:nvGrpSpPr>
        <p:grpSpPr>
          <a:xfrm>
            <a:off x="5374675" y="3793384"/>
            <a:ext cx="338667" cy="1651852"/>
            <a:chOff x="5374675" y="3793384"/>
            <a:chExt cx="338667" cy="1651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050C9-89B3-85EF-6A8E-50CA34D23911}"/>
                </a:ext>
              </a:extLst>
            </p:cNvPr>
            <p:cNvSpPr/>
            <p:nvPr/>
          </p:nvSpPr>
          <p:spPr>
            <a:xfrm>
              <a:off x="5374675" y="5253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6F8B96-4CCE-B3A3-0AB2-F1992219C180}"/>
                </a:ext>
              </a:extLst>
            </p:cNvPr>
            <p:cNvSpPr/>
            <p:nvPr/>
          </p:nvSpPr>
          <p:spPr>
            <a:xfrm>
              <a:off x="5374675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304984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 |0⟩⟨00|…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3049841" cy="477054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F42589-9AF2-0E04-4CA5-2186CC16543A}"/>
              </a:ext>
            </a:extLst>
          </p:cNvPr>
          <p:cNvSpPr txBox="1"/>
          <p:nvPr/>
        </p:nvSpPr>
        <p:spPr>
          <a:xfrm>
            <a:off x="8839751" y="3623045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 detection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E6F65D-E430-E099-31D9-FD25C50E9A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4B4D5A-455B-9055-CB75-9F202440A2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639F1F-8238-56C8-3DAF-599F2C9341D9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B832F86D-3CA8-9F17-E12A-984D47E86F46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14015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D2840303-F727-5DC1-E4BA-5779E83A748F}"/>
              </a:ext>
            </a:extLst>
          </p:cNvPr>
          <p:cNvSpPr/>
          <p:nvPr/>
        </p:nvSpPr>
        <p:spPr>
          <a:xfrm>
            <a:off x="10162839" y="5576523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9D0BB-8F0F-AD39-0BEF-479CE1D37ABF}"/>
              </a:ext>
            </a:extLst>
          </p:cNvPr>
          <p:cNvGrpSpPr/>
          <p:nvPr/>
        </p:nvGrpSpPr>
        <p:grpSpPr>
          <a:xfrm>
            <a:off x="2089764" y="4116871"/>
            <a:ext cx="338667" cy="1651852"/>
            <a:chOff x="2089764" y="3793384"/>
            <a:chExt cx="338667" cy="165185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EA6012A-D197-1FD2-73D8-3AA891ED81BE}"/>
                </a:ext>
              </a:extLst>
            </p:cNvPr>
            <p:cNvSpPr/>
            <p:nvPr/>
          </p:nvSpPr>
          <p:spPr>
            <a:xfrm>
              <a:off x="2089764" y="5253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53DB82-4EC8-69A5-09FA-51E05692DB15}"/>
                </a:ext>
              </a:extLst>
            </p:cNvPr>
            <p:cNvSpPr/>
            <p:nvPr/>
          </p:nvSpPr>
          <p:spPr>
            <a:xfrm>
              <a:off x="2089764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24041-E7BE-28AA-C06D-CB543D87BB03}"/>
              </a:ext>
            </a:extLst>
          </p:cNvPr>
          <p:cNvGrpSpPr/>
          <p:nvPr/>
        </p:nvGrpSpPr>
        <p:grpSpPr>
          <a:xfrm>
            <a:off x="5374675" y="4116871"/>
            <a:ext cx="338667" cy="1651852"/>
            <a:chOff x="5374675" y="3793384"/>
            <a:chExt cx="338667" cy="1651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050C9-89B3-85EF-6A8E-50CA34D23911}"/>
                </a:ext>
              </a:extLst>
            </p:cNvPr>
            <p:cNvSpPr/>
            <p:nvPr/>
          </p:nvSpPr>
          <p:spPr>
            <a:xfrm>
              <a:off x="5374675" y="5253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6F8B96-4CCE-B3A3-0AB2-F1992219C180}"/>
                </a:ext>
              </a:extLst>
            </p:cNvPr>
            <p:cNvSpPr/>
            <p:nvPr/>
          </p:nvSpPr>
          <p:spPr>
            <a:xfrm>
              <a:off x="5374675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4351867" cy="491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endChr m:val="|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|1⟩⟨11|…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4351867" cy="4918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F42589-9AF2-0E04-4CA5-2186CC16543A}"/>
              </a:ext>
            </a:extLst>
          </p:cNvPr>
          <p:cNvSpPr txBox="1"/>
          <p:nvPr/>
        </p:nvSpPr>
        <p:spPr>
          <a:xfrm>
            <a:off x="8839751" y="3623045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 detection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EAC6DD-BFF6-4C2D-CD2F-B826A35218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210B50-B011-EF42-0CA6-D83FC1D8F9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B27D5DE-E084-ECFA-7597-D9B50B1C29FA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1B348AB5-3C46-9696-0BDA-90B1DFCA2967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3394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9D0BB-8F0F-AD39-0BEF-479CE1D37ABF}"/>
              </a:ext>
            </a:extLst>
          </p:cNvPr>
          <p:cNvGrpSpPr/>
          <p:nvPr/>
        </p:nvGrpSpPr>
        <p:grpSpPr>
          <a:xfrm>
            <a:off x="2089764" y="3778202"/>
            <a:ext cx="338667" cy="2002852"/>
            <a:chOff x="2089764" y="3793384"/>
            <a:chExt cx="338667" cy="200285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EA6012A-D197-1FD2-73D8-3AA891ED81BE}"/>
                </a:ext>
              </a:extLst>
            </p:cNvPr>
            <p:cNvSpPr/>
            <p:nvPr/>
          </p:nvSpPr>
          <p:spPr>
            <a:xfrm>
              <a:off x="2089764" y="5604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53DB82-4EC8-69A5-09FA-51E05692DB15}"/>
                </a:ext>
              </a:extLst>
            </p:cNvPr>
            <p:cNvSpPr/>
            <p:nvPr/>
          </p:nvSpPr>
          <p:spPr>
            <a:xfrm>
              <a:off x="2089764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24041-E7BE-28AA-C06D-CB543D87BB03}"/>
              </a:ext>
            </a:extLst>
          </p:cNvPr>
          <p:cNvGrpSpPr/>
          <p:nvPr/>
        </p:nvGrpSpPr>
        <p:grpSpPr>
          <a:xfrm>
            <a:off x="5374675" y="3778364"/>
            <a:ext cx="338667" cy="561513"/>
            <a:chOff x="5374675" y="3424071"/>
            <a:chExt cx="338667" cy="56151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050C9-89B3-85EF-6A8E-50CA34D23911}"/>
                </a:ext>
              </a:extLst>
            </p:cNvPr>
            <p:cNvSpPr/>
            <p:nvPr/>
          </p:nvSpPr>
          <p:spPr>
            <a:xfrm>
              <a:off x="5374675" y="3424071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6F8B96-4CCE-B3A3-0AB2-F1992219C180}"/>
                </a:ext>
              </a:extLst>
            </p:cNvPr>
            <p:cNvSpPr/>
            <p:nvPr/>
          </p:nvSpPr>
          <p:spPr>
            <a:xfrm>
              <a:off x="5374675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4351867" cy="876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endChr m:val="|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|1⟩⟨11|…</m:t>
                      </m:r>
                    </m:oMath>
                  </m:oMathPara>
                </a14:m>
                <a:endParaRPr lang="en-US" sz="25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𝐹𝑎𝑖𝑙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=|∅⟩⟨01|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4351867" cy="876587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F42589-9AF2-0E04-4CA5-2186CC16543A}"/>
              </a:ext>
            </a:extLst>
          </p:cNvPr>
          <p:cNvSpPr txBox="1"/>
          <p:nvPr/>
        </p:nvSpPr>
        <p:spPr>
          <a:xfrm>
            <a:off x="8839751" y="3623045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 detection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695758-EFEE-1F2F-D5C8-6A57FFF662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064A32-D9F8-DD3A-8C1C-3C16DC4968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FC93053-8CFB-A5E8-08D4-800AEA8E4B95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91643612-30FD-13F2-99B8-56963EDADFB4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9858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9D0BB-8F0F-AD39-0BEF-479CE1D37ABF}"/>
              </a:ext>
            </a:extLst>
          </p:cNvPr>
          <p:cNvGrpSpPr/>
          <p:nvPr/>
        </p:nvGrpSpPr>
        <p:grpSpPr>
          <a:xfrm>
            <a:off x="2089764" y="4121815"/>
            <a:ext cx="338667" cy="1332488"/>
            <a:chOff x="2089764" y="4463748"/>
            <a:chExt cx="338667" cy="133248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EA6012A-D197-1FD2-73D8-3AA891ED81BE}"/>
                </a:ext>
              </a:extLst>
            </p:cNvPr>
            <p:cNvSpPr/>
            <p:nvPr/>
          </p:nvSpPr>
          <p:spPr>
            <a:xfrm>
              <a:off x="2089764" y="5604036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53DB82-4EC8-69A5-09FA-51E05692DB15}"/>
                </a:ext>
              </a:extLst>
            </p:cNvPr>
            <p:cNvSpPr/>
            <p:nvPr/>
          </p:nvSpPr>
          <p:spPr>
            <a:xfrm>
              <a:off x="2089764" y="4463748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24041-E7BE-28AA-C06D-CB543D87BB03}"/>
              </a:ext>
            </a:extLst>
          </p:cNvPr>
          <p:cNvGrpSpPr/>
          <p:nvPr/>
        </p:nvGrpSpPr>
        <p:grpSpPr>
          <a:xfrm>
            <a:off x="9764028" y="5262103"/>
            <a:ext cx="338667" cy="561513"/>
            <a:chOff x="5374675" y="3424071"/>
            <a:chExt cx="338667" cy="56151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050C9-89B3-85EF-6A8E-50CA34D23911}"/>
                </a:ext>
              </a:extLst>
            </p:cNvPr>
            <p:cNvSpPr/>
            <p:nvPr/>
          </p:nvSpPr>
          <p:spPr>
            <a:xfrm>
              <a:off x="5374675" y="3424071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6F8B96-4CCE-B3A3-0AB2-F1992219C180}"/>
                </a:ext>
              </a:extLst>
            </p:cNvPr>
            <p:cNvSpPr/>
            <p:nvPr/>
          </p:nvSpPr>
          <p:spPr>
            <a:xfrm>
              <a:off x="5374675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4351867" cy="163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endChr m:val="|"/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|1⟩⟨11|…</m:t>
                      </m:r>
                    </m:oMath>
                  </m:oMathPara>
                </a14:m>
                <a:endParaRPr lang="en-US" sz="25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</a:rPr>
                        <m:t>𝐹𝑎𝑖𝑙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=|∅⟩⟨01|,</m:t>
                      </m:r>
                    </m:oMath>
                  </m:oMathPara>
                </a14:m>
                <a:endParaRPr lang="en-US" sz="25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</a:rPr>
                        <m:t>𝐹𝑎𝑖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⟩⟨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500" dirty="0"/>
              </a:p>
              <a:p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4351867" cy="16371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F42589-9AF2-0E04-4CA5-2186CC16543A}"/>
              </a:ext>
            </a:extLst>
          </p:cNvPr>
          <p:cNvSpPr txBox="1"/>
          <p:nvPr/>
        </p:nvSpPr>
        <p:spPr>
          <a:xfrm>
            <a:off x="8839751" y="3623045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 detection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6557D6-9B03-B250-5A7F-2AB612F8B241}"/>
              </a:ext>
            </a:extLst>
          </p:cNvPr>
          <p:cNvGrpSpPr/>
          <p:nvPr/>
        </p:nvGrpSpPr>
        <p:grpSpPr>
          <a:xfrm>
            <a:off x="5374675" y="5262103"/>
            <a:ext cx="338667" cy="561513"/>
            <a:chOff x="5374675" y="3424071"/>
            <a:chExt cx="338667" cy="56151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D07CF3-625D-DAC9-1EAE-CE2E8ED42E42}"/>
                </a:ext>
              </a:extLst>
            </p:cNvPr>
            <p:cNvSpPr/>
            <p:nvPr/>
          </p:nvSpPr>
          <p:spPr>
            <a:xfrm>
              <a:off x="5374675" y="3424071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D88A1E-7720-8BCB-3BB6-47AEC203E5CB}"/>
                </a:ext>
              </a:extLst>
            </p:cNvPr>
            <p:cNvSpPr/>
            <p:nvPr/>
          </p:nvSpPr>
          <p:spPr>
            <a:xfrm>
              <a:off x="5374675" y="3793384"/>
              <a:ext cx="338667" cy="192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3519A9-3710-7E9F-1A29-F63A9802CF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E89DFE-1038-B200-56A3-AD1BFA7E0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C136FF5-6AB9-644F-458A-DDCF9FF0AFDF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56F52000-CDB5-E825-6C48-003AE5D66E73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7566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Architecture for real Fault-tolerant quantum computers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Find the best FTQC architecture for a photonic platform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384632" y="4633138"/>
            <a:ext cx="113634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 is the “best” architecture?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An architecture with maximum fault-tolerance (high threshold)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 relatively simple hardware layout (sufficiently simple to be implementable)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An architecture with relatively small footprint (hardware overhead, energy consumption…)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64A50A-ED1F-1CB1-E83B-9D5D77BE27BF}"/>
              </a:ext>
            </a:extLst>
          </p:cNvPr>
          <p:cNvSpPr txBox="1"/>
          <p:nvPr/>
        </p:nvSpPr>
        <p:spPr>
          <a:xfrm>
            <a:off x="384632" y="2383273"/>
            <a:ext cx="7884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 is an FTQC architecture?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 method to process quantum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Together with a hardware layout enabling this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All of this being achievable in a fault-tolerant way</a:t>
            </a:r>
          </a:p>
        </p:txBody>
      </p:sp>
      <p:pic>
        <p:nvPicPr>
          <p:cNvPr id="3074" name="Picture 2" descr="Quantum Computing - QuTech">
            <a:extLst>
              <a:ext uri="{FF2B5EF4-FFF2-40B4-BE49-F238E27FC236}">
                <a16:creationId xmlns:a16="http://schemas.microsoft.com/office/drawing/2014/main" id="{B74EAD73-05EF-32AB-FAA4-B2713D9F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22" y="1813135"/>
            <a:ext cx="4210877" cy="30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20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7903450" cy="1405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/>
                  <a:t>In practice this gate takes 2 photons and output one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2500" b="0" i="1" dirty="0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⟩"/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US" sz="2500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</m:oMath>
                </a14:m>
                <a:r>
                  <a:rPr lang="en-US" sz="2500" dirty="0"/>
                  <a:t>         (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500" dirty="0"/>
                  <a:t> detector)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 err="1"/>
                  <a:t>Postselect</a:t>
                </a:r>
                <a:r>
                  <a:rPr lang="en-US" sz="2500" dirty="0"/>
                  <a:t> on successful outcome.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𝑠𝑢𝑐𝑐𝑒𝑠𝑠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7903450" cy="1405065"/>
              </a:xfrm>
              <a:prstGeom prst="rect">
                <a:avLst/>
              </a:prstGeom>
              <a:blipFill>
                <a:blip r:embed="rId9"/>
                <a:stretch>
                  <a:fillRect l="-1234" t="-347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F42589-9AF2-0E04-4CA5-2186CC16543A}"/>
              </a:ext>
            </a:extLst>
          </p:cNvPr>
          <p:cNvSpPr txBox="1"/>
          <p:nvPr/>
        </p:nvSpPr>
        <p:spPr>
          <a:xfrm>
            <a:off x="8839751" y="3623045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 detection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88E4E8-7BD6-8B6B-F422-338E48FFBAFA}"/>
              </a:ext>
            </a:extLst>
          </p:cNvPr>
          <p:cNvSpPr/>
          <p:nvPr/>
        </p:nvSpPr>
        <p:spPr>
          <a:xfrm>
            <a:off x="2089764" y="5422373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DBE066-7390-4215-6A46-A1C7FB4126F2}"/>
              </a:ext>
            </a:extLst>
          </p:cNvPr>
          <p:cNvSpPr/>
          <p:nvPr/>
        </p:nvSpPr>
        <p:spPr>
          <a:xfrm>
            <a:off x="2089764" y="3962721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464222-6D43-0A81-5128-AC2495780A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A40A9B7-373E-238F-94FD-671C98DFCA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928B42D-7CB7-2DCF-88FA-B4B3DE355AE8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DB8BC02B-6B87-1530-48E8-D983F244EE23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6778914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EDA592-D575-A93E-07D4-E4926554D212}"/>
              </a:ext>
            </a:extLst>
          </p:cNvPr>
          <p:cNvGrpSpPr/>
          <p:nvPr/>
        </p:nvGrpSpPr>
        <p:grpSpPr>
          <a:xfrm>
            <a:off x="4913519" y="5347252"/>
            <a:ext cx="6412948" cy="327991"/>
            <a:chOff x="4426502" y="5347252"/>
            <a:chExt cx="2907748" cy="3279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0F1DAC-D18B-3607-9268-FAA1F8F6E8D5}"/>
                </a:ext>
              </a:extLst>
            </p:cNvPr>
            <p:cNvCxnSpPr/>
            <p:nvPr/>
          </p:nvCxnSpPr>
          <p:spPr>
            <a:xfrm>
              <a:off x="4426502" y="5675243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05758B-2660-E1A2-E349-CB420CF20337}"/>
                </a:ext>
              </a:extLst>
            </p:cNvPr>
            <p:cNvCxnSpPr/>
            <p:nvPr/>
          </p:nvCxnSpPr>
          <p:spPr>
            <a:xfrm>
              <a:off x="4426502" y="5347252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586E49-4CD0-914B-7FF2-7C815DE29A09}"/>
              </a:ext>
            </a:extLst>
          </p:cNvPr>
          <p:cNvGrpSpPr/>
          <p:nvPr/>
        </p:nvGrpSpPr>
        <p:grpSpPr>
          <a:xfrm>
            <a:off x="7239552" y="3886200"/>
            <a:ext cx="1511300" cy="327991"/>
            <a:chOff x="4432852" y="3886200"/>
            <a:chExt cx="2907748" cy="32799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21B9E4-8E88-18B2-33A7-5DB1A091B0F2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73D8BD-2FC1-2807-B91A-734B2203DEC7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B4179D-726E-5C6D-9350-4E48798EB4A0}"/>
              </a:ext>
            </a:extLst>
          </p:cNvPr>
          <p:cNvCxnSpPr/>
          <p:nvPr/>
        </p:nvCxnSpPr>
        <p:spPr>
          <a:xfrm>
            <a:off x="2173080" y="5675243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864E8-4594-E2D5-E4AE-46780D908237}"/>
              </a:ext>
            </a:extLst>
          </p:cNvPr>
          <p:cNvCxnSpPr>
            <a:cxnSpLocks/>
          </p:cNvCxnSpPr>
          <p:nvPr/>
        </p:nvCxnSpPr>
        <p:spPr>
          <a:xfrm flipH="1">
            <a:off x="4174434" y="5347252"/>
            <a:ext cx="745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B6B95-13D9-9289-BA72-18FBB89E2001}"/>
              </a:ext>
            </a:extLst>
          </p:cNvPr>
          <p:cNvCxnSpPr/>
          <p:nvPr/>
        </p:nvCxnSpPr>
        <p:spPr>
          <a:xfrm>
            <a:off x="2173080" y="4214191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23F34B-6689-70FF-32E5-46B9F5CE64C8}"/>
              </a:ext>
            </a:extLst>
          </p:cNvPr>
          <p:cNvCxnSpPr>
            <a:cxnSpLocks/>
          </p:cNvCxnSpPr>
          <p:nvPr/>
        </p:nvCxnSpPr>
        <p:spPr>
          <a:xfrm flipH="1">
            <a:off x="4174434" y="3886200"/>
            <a:ext cx="808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88C76A-51C2-F065-1715-6D5EB74E619A}"/>
              </a:ext>
            </a:extLst>
          </p:cNvPr>
          <p:cNvGrpSpPr/>
          <p:nvPr/>
        </p:nvGrpSpPr>
        <p:grpSpPr>
          <a:xfrm>
            <a:off x="4174434" y="4214191"/>
            <a:ext cx="745435" cy="1461052"/>
            <a:chOff x="3687417" y="4214191"/>
            <a:chExt cx="745435" cy="146105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BF9DC3-A57F-BCAE-DD22-F8F1A74F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80416EA-4F16-9D57-F5F7-5ECBB622B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921C08-D047-204B-F696-19792CAA9BD0}"/>
              </a:ext>
            </a:extLst>
          </p:cNvPr>
          <p:cNvCxnSpPr/>
          <p:nvPr/>
        </p:nvCxnSpPr>
        <p:spPr>
          <a:xfrm>
            <a:off x="2173080" y="5347252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A8ACEB-A51F-E207-55C6-C1F3F2E17915}"/>
              </a:ext>
            </a:extLst>
          </p:cNvPr>
          <p:cNvCxnSpPr/>
          <p:nvPr/>
        </p:nvCxnSpPr>
        <p:spPr>
          <a:xfrm>
            <a:off x="2173080" y="3886200"/>
            <a:ext cx="20077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577213-A550-426A-F049-F06BC362046F}"/>
              </a:ext>
            </a:extLst>
          </p:cNvPr>
          <p:cNvGrpSpPr/>
          <p:nvPr/>
        </p:nvGrpSpPr>
        <p:grpSpPr>
          <a:xfrm>
            <a:off x="6494117" y="3886199"/>
            <a:ext cx="745435" cy="327991"/>
            <a:chOff x="3687417" y="4214191"/>
            <a:chExt cx="745435" cy="146105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206B496-5DB1-DDA7-6B37-0AD6ECA913E1}"/>
                </a:ext>
              </a:extLst>
            </p:cNvPr>
            <p:cNvCxnSpPr>
              <a:cxnSpLocks/>
            </p:cNvCxnSpPr>
            <p:nvPr/>
          </p:nvCxnSpPr>
          <p:spPr>
            <a:xfrm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F2A7F51-5E7D-54EF-2D65-6DEE21C6F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17" y="4214191"/>
              <a:ext cx="745435" cy="146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AE67A-9C33-0DF7-A3CC-4B31C213D9A3}"/>
              </a:ext>
            </a:extLst>
          </p:cNvPr>
          <p:cNvCxnSpPr>
            <a:cxnSpLocks/>
          </p:cNvCxnSpPr>
          <p:nvPr/>
        </p:nvCxnSpPr>
        <p:spPr>
          <a:xfrm>
            <a:off x="6583017" y="4054292"/>
            <a:ext cx="527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1FAAA0-65B0-BBA7-2647-3F736345B76F}"/>
              </a:ext>
            </a:extLst>
          </p:cNvPr>
          <p:cNvGrpSpPr/>
          <p:nvPr/>
        </p:nvGrpSpPr>
        <p:grpSpPr>
          <a:xfrm>
            <a:off x="4919869" y="3886200"/>
            <a:ext cx="1586948" cy="327991"/>
            <a:chOff x="4432852" y="3886200"/>
            <a:chExt cx="2907748" cy="32799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0228E1-4754-35E8-5F0E-DDDEE1526917}"/>
                </a:ext>
              </a:extLst>
            </p:cNvPr>
            <p:cNvCxnSpPr/>
            <p:nvPr/>
          </p:nvCxnSpPr>
          <p:spPr>
            <a:xfrm>
              <a:off x="4432852" y="4214191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B2E59C74-0BD2-2ABF-69A2-D02BA9739C18}"/>
                </a:ext>
              </a:extLst>
            </p:cNvPr>
            <p:cNvCxnSpPr/>
            <p:nvPr/>
          </p:nvCxnSpPr>
          <p:spPr>
            <a:xfrm>
              <a:off x="4432852" y="3886200"/>
              <a:ext cx="29077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Chord 1026">
            <a:extLst>
              <a:ext uri="{FF2B5EF4-FFF2-40B4-BE49-F238E27FC236}">
                <a16:creationId xmlns:a16="http://schemas.microsoft.com/office/drawing/2014/main" id="{C8525376-FAF0-8240-0E24-B82E5DB91372}"/>
              </a:ext>
            </a:extLst>
          </p:cNvPr>
          <p:cNvSpPr/>
          <p:nvPr/>
        </p:nvSpPr>
        <p:spPr>
          <a:xfrm rot="10800000">
            <a:off x="8434318" y="4066439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Chord 1027">
            <a:extLst>
              <a:ext uri="{FF2B5EF4-FFF2-40B4-BE49-F238E27FC236}">
                <a16:creationId xmlns:a16="http://schemas.microsoft.com/office/drawing/2014/main" id="{1858C171-4242-AFF2-DEFF-E3BF2F1A92C2}"/>
              </a:ext>
            </a:extLst>
          </p:cNvPr>
          <p:cNvSpPr/>
          <p:nvPr/>
        </p:nvSpPr>
        <p:spPr>
          <a:xfrm rot="10800000">
            <a:off x="8434318" y="3750407"/>
            <a:ext cx="633067" cy="271583"/>
          </a:xfrm>
          <a:prstGeom prst="chord">
            <a:avLst>
              <a:gd name="adj1" fmla="val 5452320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6EB375C-271A-4703-3E5A-DC9ACEC3DED3}"/>
              </a:ext>
            </a:extLst>
          </p:cNvPr>
          <p:cNvSpPr txBox="1"/>
          <p:nvPr/>
        </p:nvSpPr>
        <p:spPr>
          <a:xfrm>
            <a:off x="4055719" y="5877502"/>
            <a:ext cx="982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Swap 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B4C223-36C1-9ABD-7833-0477DE29FBB0}"/>
              </a:ext>
            </a:extLst>
          </p:cNvPr>
          <p:cNvSpPr txBox="1"/>
          <p:nvPr/>
        </p:nvSpPr>
        <p:spPr>
          <a:xfrm>
            <a:off x="5742054" y="4303653"/>
            <a:ext cx="235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50-50 </a:t>
            </a:r>
            <a:r>
              <a:rPr lang="en-US" sz="2500" dirty="0" err="1"/>
              <a:t>Beamsplitter</a:t>
            </a:r>
            <a:endParaRPr lang="en-US" sz="25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F919CD6-4C0A-205B-8B05-E28E7E2EAD09}"/>
              </a:ext>
            </a:extLst>
          </p:cNvPr>
          <p:cNvSpPr txBox="1"/>
          <p:nvPr/>
        </p:nvSpPr>
        <p:spPr>
          <a:xfrm>
            <a:off x="7571682" y="3202693"/>
            <a:ext cx="2358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Detectors</a:t>
            </a:r>
          </a:p>
        </p:txBody>
      </p: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6DE3D4B-C456-EEA6-DD4B-329BA50F4703}"/>
              </a:ext>
            </a:extLst>
          </p:cNvPr>
          <p:cNvSpPr/>
          <p:nvPr/>
        </p:nvSpPr>
        <p:spPr>
          <a:xfrm rot="10800000">
            <a:off x="1788767" y="5047396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7D890160-BEBA-7B25-C6ED-96FE792FFB20}"/>
              </a:ext>
            </a:extLst>
          </p:cNvPr>
          <p:cNvSpPr/>
          <p:nvPr/>
        </p:nvSpPr>
        <p:spPr>
          <a:xfrm rot="10800000">
            <a:off x="1788767" y="3647673"/>
            <a:ext cx="254828" cy="861770"/>
          </a:xfrm>
          <a:prstGeom prst="rightBrace">
            <a:avLst>
              <a:gd name="adj1" fmla="val 17188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D45F3AA-CC9A-B69F-2FE6-BB480CABE043}"/>
              </a:ext>
            </a:extLst>
          </p:cNvPr>
          <p:cNvSpPr txBox="1"/>
          <p:nvPr/>
        </p:nvSpPr>
        <p:spPr>
          <a:xfrm>
            <a:off x="254720" y="5047392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9C9737-F18E-93FE-1914-D381B82A3529}"/>
              </a:ext>
            </a:extLst>
          </p:cNvPr>
          <p:cNvSpPr txBox="1"/>
          <p:nvPr/>
        </p:nvSpPr>
        <p:spPr>
          <a:xfrm>
            <a:off x="254720" y="3591103"/>
            <a:ext cx="14787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Photonic qubit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/>
              <p:nvPr/>
            </p:nvSpPr>
            <p:spPr>
              <a:xfrm>
                <a:off x="67733" y="2082740"/>
                <a:ext cx="7903450" cy="1020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/>
                  <a:t>In practice this gate takes 2 photons and output one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𝑠𝑢𝑐𝑐𝑒𝑠𝑠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3A3EF5-A93A-E6E7-3F32-16346E1D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" y="2082740"/>
                <a:ext cx="7903450" cy="1020344"/>
              </a:xfrm>
              <a:prstGeom prst="rect">
                <a:avLst/>
              </a:prstGeom>
              <a:blipFill>
                <a:blip r:embed="rId2"/>
                <a:stretch>
                  <a:fillRect l="-1234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3288E4E8-7BD6-8B6B-F422-338E48FFBAFA}"/>
              </a:ext>
            </a:extLst>
          </p:cNvPr>
          <p:cNvSpPr/>
          <p:nvPr/>
        </p:nvSpPr>
        <p:spPr>
          <a:xfrm>
            <a:off x="2089764" y="5422373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DBE066-7390-4215-6A46-A1C7FB4126F2}"/>
              </a:ext>
            </a:extLst>
          </p:cNvPr>
          <p:cNvSpPr/>
          <p:nvPr/>
        </p:nvSpPr>
        <p:spPr>
          <a:xfrm>
            <a:off x="2089764" y="3962721"/>
            <a:ext cx="338667" cy="192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891A30-B569-BE10-8CC1-13D22A321951}"/>
                  </a:ext>
                </a:extLst>
              </p:cNvPr>
              <p:cNvSpPr/>
              <p:nvPr/>
            </p:nvSpPr>
            <p:spPr>
              <a:xfrm>
                <a:off x="9972261" y="5422373"/>
                <a:ext cx="516835" cy="4867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891A30-B569-BE10-8CC1-13D22A3219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261" y="5422373"/>
                <a:ext cx="516835" cy="486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088050E-C06F-FFDB-CFC9-EB1F288D4881}"/>
              </a:ext>
            </a:extLst>
          </p:cNvPr>
          <p:cNvGrpSpPr/>
          <p:nvPr/>
        </p:nvGrpSpPr>
        <p:grpSpPr>
          <a:xfrm rot="5400000">
            <a:off x="9589078" y="4753644"/>
            <a:ext cx="1275750" cy="61685"/>
            <a:chOff x="9037568" y="4172412"/>
            <a:chExt cx="1140102" cy="715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B4F09B-2AED-E887-E5A4-F7BDF236A3FD}"/>
                </a:ext>
              </a:extLst>
            </p:cNvPr>
            <p:cNvCxnSpPr/>
            <p:nvPr/>
          </p:nvCxnSpPr>
          <p:spPr>
            <a:xfrm>
              <a:off x="9037568" y="4172412"/>
              <a:ext cx="11401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2FB35AF-DD0B-EA01-EF1F-6E7FCCB477A1}"/>
                </a:ext>
              </a:extLst>
            </p:cNvPr>
            <p:cNvCxnSpPr/>
            <p:nvPr/>
          </p:nvCxnSpPr>
          <p:spPr>
            <a:xfrm>
              <a:off x="9037568" y="4244007"/>
              <a:ext cx="11401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BC4BD0-8049-5430-F890-7C539161B617}"/>
              </a:ext>
            </a:extLst>
          </p:cNvPr>
          <p:cNvGrpSpPr/>
          <p:nvPr/>
        </p:nvGrpSpPr>
        <p:grpSpPr>
          <a:xfrm>
            <a:off x="9037568" y="4171550"/>
            <a:ext cx="1224583" cy="61655"/>
            <a:chOff x="9037568" y="4172412"/>
            <a:chExt cx="1140102" cy="715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011B4B-918F-D4BB-C9B6-C0FCB30741DF}"/>
                </a:ext>
              </a:extLst>
            </p:cNvPr>
            <p:cNvCxnSpPr/>
            <p:nvPr/>
          </p:nvCxnSpPr>
          <p:spPr>
            <a:xfrm>
              <a:off x="9037568" y="4172412"/>
              <a:ext cx="11401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7BA9B6-D95C-226C-3CC0-ACB488632348}"/>
                </a:ext>
              </a:extLst>
            </p:cNvPr>
            <p:cNvCxnSpPr/>
            <p:nvPr/>
          </p:nvCxnSpPr>
          <p:spPr>
            <a:xfrm>
              <a:off x="9037568" y="4244007"/>
              <a:ext cx="11401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E10EFB-5203-3E98-DF1D-18AB9EC03981}"/>
                  </a:ext>
                </a:extLst>
              </p:cNvPr>
              <p:cNvSpPr txBox="1"/>
              <p:nvPr/>
            </p:nvSpPr>
            <p:spPr>
              <a:xfrm>
                <a:off x="8100392" y="6189622"/>
                <a:ext cx="3960063" cy="543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E10EFB-5203-3E98-DF1D-18AB9EC03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6189622"/>
                <a:ext cx="3960063" cy="5433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7F6AFBD-CEF9-7C16-B6F9-A3BF9B90B9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6B4C763-A263-BC12-52CB-8FB55FF207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96D0DB7-86F5-4305-CCB3-725CA89B3C7E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52265B04-33CC-53F4-3071-2B25D4C9AD2A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995387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487" y="965270"/>
            <a:ext cx="10740293" cy="450056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000" dirty="0"/>
              <a:t>Stabilizer states and tree graph codes:</a:t>
            </a:r>
            <a:br>
              <a:rPr lang="en-US" sz="7000" dirty="0"/>
            </a:br>
            <a:r>
              <a:rPr lang="en-US" sz="7000" dirty="0"/>
              <a:t>The graph states</a:t>
            </a:r>
          </a:p>
        </p:txBody>
      </p:sp>
    </p:spTree>
    <p:extLst>
      <p:ext uri="{BB962C8B-B14F-4D97-AF65-F5344CB8AC3E}">
        <p14:creationId xmlns:p14="http://schemas.microsoft.com/office/powerpoint/2010/main" val="1280320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FDFA70D-A6EC-F5BE-F3C8-2533F31BEADE}"/>
              </a:ext>
            </a:extLst>
          </p:cNvPr>
          <p:cNvGrpSpPr/>
          <p:nvPr/>
        </p:nvGrpSpPr>
        <p:grpSpPr>
          <a:xfrm>
            <a:off x="858296" y="2631737"/>
            <a:ext cx="4930136" cy="3234211"/>
            <a:chOff x="858296" y="2631737"/>
            <a:chExt cx="4930136" cy="32342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FE4018-7640-CA48-EB80-B6C90C64C4D6}"/>
                </a:ext>
              </a:extLst>
            </p:cNvPr>
            <p:cNvGrpSpPr/>
            <p:nvPr/>
          </p:nvGrpSpPr>
          <p:grpSpPr>
            <a:xfrm>
              <a:off x="858296" y="2631737"/>
              <a:ext cx="4930136" cy="3234211"/>
              <a:chOff x="858296" y="2631737"/>
              <a:chExt cx="4930136" cy="3234211"/>
            </a:xfrm>
          </p:grpSpPr>
          <p:grpSp>
            <p:nvGrpSpPr>
              <p:cNvPr id="1122" name="Group 1121">
                <a:extLst>
                  <a:ext uri="{FF2B5EF4-FFF2-40B4-BE49-F238E27FC236}">
                    <a16:creationId xmlns:a16="http://schemas.microsoft.com/office/drawing/2014/main" id="{CABC18D6-879B-3418-A087-52697F1C1E8F}"/>
                  </a:ext>
                </a:extLst>
              </p:cNvPr>
              <p:cNvGrpSpPr/>
              <p:nvPr/>
            </p:nvGrpSpPr>
            <p:grpSpPr>
              <a:xfrm>
                <a:off x="858296" y="2752499"/>
                <a:ext cx="4930136" cy="2987425"/>
                <a:chOff x="858296" y="2752499"/>
                <a:chExt cx="4930136" cy="2987425"/>
              </a:xfrm>
            </p:grpSpPr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E4E05082-85A0-87F9-137E-9091EF213D9A}"/>
                    </a:ext>
                  </a:extLst>
                </p:cNvPr>
                <p:cNvCxnSpPr>
                  <a:cxnSpLocks/>
                  <a:stCxn id="12" idx="2"/>
                </p:cNvCxnSpPr>
                <p:nvPr/>
              </p:nvCxnSpPr>
              <p:spPr>
                <a:xfrm>
                  <a:off x="890046" y="2752499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5" name="Straight Connector 1104">
                  <a:extLst>
                    <a:ext uri="{FF2B5EF4-FFF2-40B4-BE49-F238E27FC236}">
                      <a16:creationId xmlns:a16="http://schemas.microsoft.com/office/drawing/2014/main" id="{8AC6A667-88C5-27FE-76F5-8E40289B6459}"/>
                    </a:ext>
                  </a:extLst>
                </p:cNvPr>
                <p:cNvCxnSpPr>
                  <a:cxnSpLocks/>
                  <a:stCxn id="8" idx="2"/>
                  <a:endCxn id="1094" idx="6"/>
                </p:cNvCxnSpPr>
                <p:nvPr/>
              </p:nvCxnSpPr>
              <p:spPr>
                <a:xfrm>
                  <a:off x="883696" y="3341428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B5D3722-7A1E-B776-FDA1-3F30437B0FE3}"/>
                    </a:ext>
                  </a:extLst>
                </p:cNvPr>
                <p:cNvCxnSpPr>
                  <a:cxnSpLocks/>
                  <a:stCxn id="7" idx="2"/>
                  <a:endCxn id="1093" idx="6"/>
                </p:cNvCxnSpPr>
                <p:nvPr/>
              </p:nvCxnSpPr>
              <p:spPr>
                <a:xfrm>
                  <a:off x="877346" y="3935472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3" name="Straight Connector 1112">
                  <a:extLst>
                    <a:ext uri="{FF2B5EF4-FFF2-40B4-BE49-F238E27FC236}">
                      <a16:creationId xmlns:a16="http://schemas.microsoft.com/office/drawing/2014/main" id="{2494230B-EDC4-6531-435E-00E447EA399E}"/>
                    </a:ext>
                  </a:extLst>
                </p:cNvPr>
                <p:cNvCxnSpPr>
                  <a:cxnSpLocks/>
                  <a:stCxn id="4" idx="2"/>
                  <a:endCxn id="1091" idx="6"/>
                </p:cNvCxnSpPr>
                <p:nvPr/>
              </p:nvCxnSpPr>
              <p:spPr>
                <a:xfrm>
                  <a:off x="870996" y="4530737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6" name="Straight Connector 1115">
                  <a:extLst>
                    <a:ext uri="{FF2B5EF4-FFF2-40B4-BE49-F238E27FC236}">
                      <a16:creationId xmlns:a16="http://schemas.microsoft.com/office/drawing/2014/main" id="{3DF613F1-8E57-488C-CB4C-783E2ECD52DD}"/>
                    </a:ext>
                  </a:extLst>
                </p:cNvPr>
                <p:cNvCxnSpPr>
                  <a:cxnSpLocks/>
                  <a:stCxn id="3" idx="2"/>
                  <a:endCxn id="1090" idx="6"/>
                </p:cNvCxnSpPr>
                <p:nvPr/>
              </p:nvCxnSpPr>
              <p:spPr>
                <a:xfrm>
                  <a:off x="864646" y="5134720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9" name="Straight Connector 1118">
                  <a:extLst>
                    <a:ext uri="{FF2B5EF4-FFF2-40B4-BE49-F238E27FC236}">
                      <a16:creationId xmlns:a16="http://schemas.microsoft.com/office/drawing/2014/main" id="{D36CC8FC-65CF-3E66-341E-1C17B74EF52A}"/>
                    </a:ext>
                  </a:extLst>
                </p:cNvPr>
                <p:cNvCxnSpPr>
                  <a:cxnSpLocks/>
                  <a:stCxn id="5" idx="2"/>
                  <a:endCxn id="1092" idx="6"/>
                </p:cNvCxnSpPr>
                <p:nvPr/>
              </p:nvCxnSpPr>
              <p:spPr>
                <a:xfrm>
                  <a:off x="858296" y="5739924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12BD0AD-F4DF-91ED-5F75-BB92B0F1F71E}"/>
                  </a:ext>
                </a:extLst>
              </p:cNvPr>
              <p:cNvGrpSpPr/>
              <p:nvPr/>
            </p:nvGrpSpPr>
            <p:grpSpPr>
              <a:xfrm>
                <a:off x="1025698" y="2631737"/>
                <a:ext cx="4606675" cy="3234211"/>
                <a:chOff x="1025698" y="2631737"/>
                <a:chExt cx="4606675" cy="3234211"/>
              </a:xfrm>
            </p:grpSpPr>
            <p:cxnSp>
              <p:nvCxnSpPr>
                <p:cNvPr id="1124" name="Straight Connector 1123">
                  <a:extLst>
                    <a:ext uri="{FF2B5EF4-FFF2-40B4-BE49-F238E27FC236}">
                      <a16:creationId xmlns:a16="http://schemas.microsoft.com/office/drawing/2014/main" id="{A482CD67-CC2E-59AA-B921-48FAF53DE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56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>
                  <a:extLst>
                    <a:ext uri="{FF2B5EF4-FFF2-40B4-BE49-F238E27FC236}">
                      <a16:creationId xmlns:a16="http://schemas.microsoft.com/office/drawing/2014/main" id="{DD03A564-F841-5C7E-7D8C-D2EBCB7AF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08748" y="2641362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1" name="Straight Connector 1130">
                  <a:extLst>
                    <a:ext uri="{FF2B5EF4-FFF2-40B4-BE49-F238E27FC236}">
                      <a16:creationId xmlns:a16="http://schemas.microsoft.com/office/drawing/2014/main" id="{F390FF4A-48A8-D5D8-16C7-BEA139269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917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46299E9B-5D0D-C908-73FF-263AB6AB1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299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7" name="Straight Connector 1136">
                  <a:extLst>
                    <a:ext uri="{FF2B5EF4-FFF2-40B4-BE49-F238E27FC236}">
                      <a16:creationId xmlns:a16="http://schemas.microsoft.com/office/drawing/2014/main" id="{1B3380C3-2025-2192-0F45-9BEAFE018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13048" y="2631737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F6F6680A-36DB-B9F0-A9CA-DEA48D3C2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79075" y="2656249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EAA2598-61A2-FD99-B8E8-5C9719035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2125" y="2656249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F634EAD8-9C72-36B1-E825-78EED3EF3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6950" y="2656249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43C7B6E-71A9-E1CD-1DCB-340E51CFF6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60375" y="2646624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9F9F8947-4EBE-1F9E-35C0-F2AAAED0A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7823" y="2639181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8E32171-E8CC-9033-FC28-FD00C5F58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4087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3C9B44D-9EBB-30F9-0E50-574F26856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1757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718FCEA-4A6E-2E6A-ABA6-D11A681775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062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E5B8152-476D-675A-4C74-3083FEEE20A5}"/>
                </a:ext>
              </a:extLst>
            </p:cNvPr>
            <p:cNvGrpSpPr/>
            <p:nvPr/>
          </p:nvGrpSpPr>
          <p:grpSpPr>
            <a:xfrm>
              <a:off x="858296" y="2641362"/>
              <a:ext cx="254024" cy="3209699"/>
              <a:chOff x="858296" y="2641362"/>
              <a:chExt cx="254024" cy="320969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3CB53A3-4C9B-6997-86E8-5817CCCF1483}"/>
                  </a:ext>
                </a:extLst>
              </p:cNvPr>
              <p:cNvSpPr/>
              <p:nvPr/>
            </p:nvSpPr>
            <p:spPr>
              <a:xfrm>
                <a:off x="8646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6D42F5C-ED9F-1D73-9855-CE8884AE96E7}"/>
                  </a:ext>
                </a:extLst>
              </p:cNvPr>
              <p:cNvSpPr/>
              <p:nvPr/>
            </p:nvSpPr>
            <p:spPr>
              <a:xfrm>
                <a:off x="8709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875C2A4-A4D4-8D45-B551-88BC92E85765}"/>
                  </a:ext>
                </a:extLst>
              </p:cNvPr>
              <p:cNvSpPr/>
              <p:nvPr/>
            </p:nvSpPr>
            <p:spPr>
              <a:xfrm>
                <a:off x="8582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E0BCD5C-3876-2191-6640-C8AB900EDB56}"/>
                  </a:ext>
                </a:extLst>
              </p:cNvPr>
              <p:cNvSpPr/>
              <p:nvPr/>
            </p:nvSpPr>
            <p:spPr>
              <a:xfrm>
                <a:off x="8773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303B0C8-638B-4167-BEA3-D8C0C29A8FAC}"/>
                  </a:ext>
                </a:extLst>
              </p:cNvPr>
              <p:cNvSpPr/>
              <p:nvPr/>
            </p:nvSpPr>
            <p:spPr>
              <a:xfrm>
                <a:off x="8836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90310F4-C7A4-874B-0A73-3A2A0CF99DB3}"/>
                  </a:ext>
                </a:extLst>
              </p:cNvPr>
              <p:cNvSpPr/>
              <p:nvPr/>
            </p:nvSpPr>
            <p:spPr>
              <a:xfrm>
                <a:off x="8900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BC39762-57F3-709A-9EDA-465905980D6F}"/>
                </a:ext>
              </a:extLst>
            </p:cNvPr>
            <p:cNvGrpSpPr/>
            <p:nvPr/>
          </p:nvGrpSpPr>
          <p:grpSpPr>
            <a:xfrm>
              <a:off x="1241346" y="2641362"/>
              <a:ext cx="254024" cy="3209699"/>
              <a:chOff x="1241346" y="2641362"/>
              <a:chExt cx="254024" cy="320969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22B007-9AAA-51B5-2E80-839A4C61D8AF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51DB485-2721-CFB8-54D4-AB00DCD3437D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E31ECC4-3AD8-A17E-AEC3-72458299F5F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3CC2CB6-2E4E-0F77-E70A-31654B743568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0510F5D-8CB7-43AF-541F-A3F673917F15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3A6805D-7451-E0E8-973B-54D304C860A0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ADA7E6F-6258-F068-88F2-3F631D8B03EF}"/>
                </a:ext>
              </a:extLst>
            </p:cNvPr>
            <p:cNvGrpSpPr/>
            <p:nvPr/>
          </p:nvGrpSpPr>
          <p:grpSpPr>
            <a:xfrm>
              <a:off x="1624396" y="2641362"/>
              <a:ext cx="254024" cy="3209699"/>
              <a:chOff x="1624396" y="2641362"/>
              <a:chExt cx="254024" cy="320969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DF9E953-2C8C-12D4-BB06-2FE7382F388A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F03416A-A5F9-1DB9-6443-86981ED96B41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7CF16EB-401E-A420-9140-D79A0DF364BB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A768DEA-EB39-5A90-8DBC-89F4BC9CC44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043B437-78FD-C44A-29A7-284D7781572D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094D5BD-8E49-AEF9-CF9B-32386A649C57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7BA7B4A-AA3B-B97E-7381-BD726086DD8E}"/>
                </a:ext>
              </a:extLst>
            </p:cNvPr>
            <p:cNvGrpSpPr/>
            <p:nvPr/>
          </p:nvGrpSpPr>
          <p:grpSpPr>
            <a:xfrm>
              <a:off x="2001096" y="2641362"/>
              <a:ext cx="254024" cy="3209699"/>
              <a:chOff x="1241346" y="2641362"/>
              <a:chExt cx="254024" cy="320969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2C0EB25-50C7-01EE-216D-FA107467ED40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C001F16-7185-5CDC-D369-10A2DA7FC7C2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3EE8F48-AF75-81F6-9252-F8AF4E50F43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8B9C559-5588-43AE-50C4-E79F77374A04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DB0B183-10D6-614C-4E21-64BDBB9D73A1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03B3F163-FB75-96A4-0E2F-02541B079481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8CF2663-871B-2F56-7642-379E9792CAE4}"/>
                </a:ext>
              </a:extLst>
            </p:cNvPr>
            <p:cNvGrpSpPr/>
            <p:nvPr/>
          </p:nvGrpSpPr>
          <p:grpSpPr>
            <a:xfrm>
              <a:off x="2384146" y="2641362"/>
              <a:ext cx="254024" cy="3209699"/>
              <a:chOff x="1624396" y="2641362"/>
              <a:chExt cx="254024" cy="3209699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8E96FA8A-106B-7AE9-526C-19CAF0B6CDBE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25A4A78-AB88-AA7B-31F2-51D618604228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25EC72D-E7F6-3B08-9A1F-95E67ECBFB78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241C1D7-8D18-F808-E15F-485B0BA944BA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3D16E12A-BCEA-7F4C-7B5D-2846ACCCA1D2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9B8997CF-A1DD-3201-D919-44188A5A6944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EC882846-D3D9-3952-BCB6-9569922E9D0F}"/>
                </a:ext>
              </a:extLst>
            </p:cNvPr>
            <p:cNvGrpSpPr/>
            <p:nvPr/>
          </p:nvGrpSpPr>
          <p:grpSpPr>
            <a:xfrm>
              <a:off x="2773546" y="2641362"/>
              <a:ext cx="254024" cy="3209699"/>
              <a:chOff x="1241346" y="2641362"/>
              <a:chExt cx="254024" cy="3209699"/>
            </a:xfrm>
          </p:grpSpPr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1D602EF9-393D-A746-3EFC-3F3E26040298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88DAD1D4-066D-2552-A87B-677602930CB6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F8D17B65-7BE8-CAE6-4FE0-6E0EEBD326D8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E7FD192E-946D-70FD-9C7A-6C48810328F6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994D7FC9-EFF8-F45D-4275-10F462E39B31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BF18C8B-8A04-2C69-FAF1-723673ECD764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A85B3291-CF9A-AB72-DF0D-E313E130D558}"/>
                </a:ext>
              </a:extLst>
            </p:cNvPr>
            <p:cNvGrpSpPr/>
            <p:nvPr/>
          </p:nvGrpSpPr>
          <p:grpSpPr>
            <a:xfrm>
              <a:off x="3156596" y="2641362"/>
              <a:ext cx="254024" cy="3209699"/>
              <a:chOff x="1624396" y="2641362"/>
              <a:chExt cx="254024" cy="3209699"/>
            </a:xfrm>
          </p:grpSpPr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1D7F27A2-D800-0ABC-68C2-9923B4B7AEF7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8AA8BA15-00CF-8958-4164-60E6967C4AC6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17C3EE16-446A-EA97-3A92-61853776D292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CE625B8D-CA90-EB70-7DF7-AAD4ED8C3B3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8B515F80-83F1-0727-97B4-EDC2C76BE8FE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96D8245E-90FC-9FE5-A50D-AFFCBB688E93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ED938D4C-5746-6945-7C88-4754DE607368}"/>
                </a:ext>
              </a:extLst>
            </p:cNvPr>
            <p:cNvGrpSpPr/>
            <p:nvPr/>
          </p:nvGrpSpPr>
          <p:grpSpPr>
            <a:xfrm>
              <a:off x="3563113" y="2641362"/>
              <a:ext cx="254024" cy="3209699"/>
              <a:chOff x="1241346" y="2641362"/>
              <a:chExt cx="254024" cy="3209699"/>
            </a:xfrm>
          </p:grpSpPr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AC7E994A-531F-8A46-7BD2-E698B59DB528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A22A7604-C31B-5D90-986F-A52211C815A0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1FFAD5C7-092A-9C39-B287-57701D9164D4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8D345BEF-1B94-3DBC-C5A8-2ACE4FD74757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C50C0778-7A2C-2C91-C9C0-BABAED8D5F4F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1C606754-B8EC-1AA5-B5D0-47C048425A23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1A89AC3E-BD4E-624D-70C8-B05B686A967E}"/>
                </a:ext>
              </a:extLst>
            </p:cNvPr>
            <p:cNvGrpSpPr/>
            <p:nvPr/>
          </p:nvGrpSpPr>
          <p:grpSpPr>
            <a:xfrm>
              <a:off x="3946163" y="2641362"/>
              <a:ext cx="254024" cy="3209699"/>
              <a:chOff x="1624396" y="2641362"/>
              <a:chExt cx="254024" cy="3209699"/>
            </a:xfrm>
          </p:grpSpPr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CCE7F89A-8043-7FFA-3D9B-DFEE054A9258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16A7D47B-8440-5EF7-D446-A4EAE8CB2B86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F92B639C-DA68-639F-E9DB-FBA168983208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E1DDCD75-2CB8-E7B7-0EEC-462AB27B8C2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8F7B0A6D-0794-FEC1-CE2E-E3FEF8CCE9B1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158967E6-DC78-BF1F-B931-98FC611AAD2E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B3DB0BE9-2C90-C284-7FE7-F1496E0B69F7}"/>
                </a:ext>
              </a:extLst>
            </p:cNvPr>
            <p:cNvGrpSpPr/>
            <p:nvPr/>
          </p:nvGrpSpPr>
          <p:grpSpPr>
            <a:xfrm>
              <a:off x="4355441" y="2641362"/>
              <a:ext cx="254024" cy="3209699"/>
              <a:chOff x="1624396" y="2641362"/>
              <a:chExt cx="254024" cy="3209699"/>
            </a:xfrm>
          </p:grpSpPr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C267DAA0-A8AD-6D8A-FE7A-62BDC801ABE6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4CB6B95D-241A-D19C-A311-AE6B36CBAA5E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Oval 1070">
                <a:extLst>
                  <a:ext uri="{FF2B5EF4-FFF2-40B4-BE49-F238E27FC236}">
                    <a16:creationId xmlns:a16="http://schemas.microsoft.com/office/drawing/2014/main" id="{A9BB99AB-11B4-9FD5-3E9A-BEE587D5326A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772092C3-B43F-DEE5-ABF0-0466AA6FD8AB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51D24157-B7A2-A429-70FF-9C8C5FA3C39D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D527D5D5-0BCC-48E8-67D1-C87932330196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649B4DE5-D2DF-E42D-C9EE-A7F8EBCA82B7}"/>
                </a:ext>
              </a:extLst>
            </p:cNvPr>
            <p:cNvGrpSpPr/>
            <p:nvPr/>
          </p:nvGrpSpPr>
          <p:grpSpPr>
            <a:xfrm>
              <a:off x="4744841" y="2641362"/>
              <a:ext cx="254024" cy="3209699"/>
              <a:chOff x="1241346" y="2641362"/>
              <a:chExt cx="254024" cy="3209699"/>
            </a:xfrm>
          </p:grpSpPr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D86D9835-758F-BC96-2A3C-CE3AB13347A2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5CAD679A-86C5-5C76-116B-8EE83962D182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3850E97A-E16F-8871-5F85-EC1F2D37472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1EF3CA15-C189-73CE-75E0-D5CA15E8CC50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2148D68E-6695-1FFB-8D9F-ACC727736379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Oval 1080">
                <a:extLst>
                  <a:ext uri="{FF2B5EF4-FFF2-40B4-BE49-F238E27FC236}">
                    <a16:creationId xmlns:a16="http://schemas.microsoft.com/office/drawing/2014/main" id="{69C3950C-1A5F-AEC4-A962-142B01C486E8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6C0161DA-B672-E24D-F1B5-8D2167CEC2C5}"/>
                </a:ext>
              </a:extLst>
            </p:cNvPr>
            <p:cNvGrpSpPr/>
            <p:nvPr/>
          </p:nvGrpSpPr>
          <p:grpSpPr>
            <a:xfrm>
              <a:off x="5127891" y="2641362"/>
              <a:ext cx="254024" cy="3209699"/>
              <a:chOff x="1624396" y="2641362"/>
              <a:chExt cx="254024" cy="3209699"/>
            </a:xfrm>
          </p:grpSpPr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7148C008-A91D-0A76-94B4-FA04C3725C56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ECF73293-AC75-86E8-78E0-CF197C2AD744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E064859-9E62-BD26-91AE-0F34FC8A0AF7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0D7C3597-EE1F-6086-C78D-108B6238D954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93C80525-8A86-150F-1FC4-BA59652E0ADA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9C182AAA-FAE2-25B6-9CBC-678BF1B78A56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9" name="Group 1088">
              <a:extLst>
                <a:ext uri="{FF2B5EF4-FFF2-40B4-BE49-F238E27FC236}">
                  <a16:creationId xmlns:a16="http://schemas.microsoft.com/office/drawing/2014/main" id="{12326FCA-D1CF-6E02-C86C-A039D40DD60C}"/>
                </a:ext>
              </a:extLst>
            </p:cNvPr>
            <p:cNvGrpSpPr/>
            <p:nvPr/>
          </p:nvGrpSpPr>
          <p:grpSpPr>
            <a:xfrm>
              <a:off x="5534408" y="2641362"/>
              <a:ext cx="254024" cy="3209699"/>
              <a:chOff x="1241346" y="2641362"/>
              <a:chExt cx="254024" cy="3209699"/>
            </a:xfrm>
          </p:grpSpPr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5FF81D34-2C44-CD9A-8475-C1C96574E106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Oval 1090">
                <a:extLst>
                  <a:ext uri="{FF2B5EF4-FFF2-40B4-BE49-F238E27FC236}">
                    <a16:creationId xmlns:a16="http://schemas.microsoft.com/office/drawing/2014/main" id="{BF564917-3FE1-7914-583C-CDFD70E6750E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27B73A01-5A1F-927F-F81A-B85CA4CB29C9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9123DBC-BB3C-5CD7-70B1-81FE630FB284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687ED83A-1431-CB6F-419D-4E449FB3C5CB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CF24322B-450D-8CD5-ABF0-F23ABDB96EE8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D673158-7D00-262A-C5CB-8BD7720CB4DC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Partial solution: measurement-based quantum computing</a:t>
            </a:r>
          </a:p>
        </p:txBody>
      </p:sp>
      <p:sp>
        <p:nvSpPr>
          <p:cNvPr id="2" name="Text Placeholder 57">
            <a:extLst>
              <a:ext uri="{FF2B5EF4-FFF2-40B4-BE49-F238E27FC236}">
                <a16:creationId xmlns:a16="http://schemas.microsoft.com/office/drawing/2014/main" id="{C865D469-ABCF-21A4-7D16-56C1019CBC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216" y="588994"/>
            <a:ext cx="11145440" cy="462438"/>
          </a:xfrm>
        </p:spPr>
        <p:txBody>
          <a:bodyPr/>
          <a:lstStyle/>
          <a:p>
            <a:r>
              <a:rPr lang="en-US" sz="2800" dirty="0"/>
              <a:t>A method to perform QC without the need of two-qubit gates (provided that you have a large entangled resource state…)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00A60-167C-219B-C789-0D06A6A7D020}"/>
                  </a:ext>
                </a:extLst>
              </p:cNvPr>
              <p:cNvSpPr txBox="1"/>
              <p:nvPr/>
            </p:nvSpPr>
            <p:spPr>
              <a:xfrm>
                <a:off x="8043193" y="2121815"/>
                <a:ext cx="4230727" cy="4184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500" b="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edge set</a:t>
                </a:r>
              </a:p>
              <a:p>
                <a:pPr algn="ctr"/>
                <a:r>
                  <a:rPr lang="en-US" sz="2500" dirty="0"/>
                  <a:t>(entanglement link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𝐶𝑍</m:t>
                    </m:r>
                  </m:oMath>
                </a14:m>
                <a:r>
                  <a:rPr lang="en-US" sz="2500" dirty="0"/>
                  <a:t>)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 vertex set</a:t>
                </a:r>
              </a:p>
              <a:p>
                <a:pPr algn="ctr"/>
                <a:r>
                  <a:rPr lang="en-US" sz="2500" dirty="0"/>
                  <a:t>(qubits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r>
                  <a:rPr lang="en-US" sz="2500" dirty="0"/>
                  <a:t>)</a:t>
                </a:r>
              </a:p>
              <a:p>
                <a:pPr algn="ctr"/>
                <a:endParaRPr lang="en-US" sz="2500" dirty="0"/>
              </a:p>
              <a:p>
                <a:pPr algn="ctr"/>
                <a:endParaRPr lang="en-US" sz="25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𝐶𝑍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5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00A60-167C-219B-C789-0D06A6A7D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193" y="2121815"/>
                <a:ext cx="4230727" cy="41849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F47A488-97BC-D810-D264-B708FB8DCB30}"/>
              </a:ext>
            </a:extLst>
          </p:cNvPr>
          <p:cNvSpPr txBox="1"/>
          <p:nvPr/>
        </p:nvSpPr>
        <p:spPr>
          <a:xfrm>
            <a:off x="5202540" y="6457890"/>
            <a:ext cx="688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/>
                </a:solidFill>
              </a:rPr>
              <a:t>R. </a:t>
            </a:r>
            <a:r>
              <a:rPr lang="en-US" sz="2000" i="1" dirty="0" err="1">
                <a:solidFill>
                  <a:schemeClr val="accent4"/>
                </a:solidFill>
              </a:rPr>
              <a:t>Raussendorf</a:t>
            </a:r>
            <a:r>
              <a:rPr lang="en-US" sz="2000" i="1" dirty="0">
                <a:solidFill>
                  <a:schemeClr val="accent4"/>
                </a:solidFill>
              </a:rPr>
              <a:t> &amp; HJ. </a:t>
            </a:r>
            <a:r>
              <a:rPr lang="en-US" sz="2000" i="1" dirty="0" err="1">
                <a:solidFill>
                  <a:schemeClr val="accent4"/>
                </a:solidFill>
              </a:rPr>
              <a:t>Briegel</a:t>
            </a:r>
            <a:r>
              <a:rPr lang="en-US" sz="2000" i="1" dirty="0">
                <a:solidFill>
                  <a:schemeClr val="accent4"/>
                </a:solidFill>
              </a:rPr>
              <a:t>, PRL 86, 9188 (2001)</a:t>
            </a:r>
          </a:p>
        </p:txBody>
      </p:sp>
    </p:spTree>
    <p:extLst>
      <p:ext uri="{BB962C8B-B14F-4D97-AF65-F5344CB8AC3E}">
        <p14:creationId xmlns:p14="http://schemas.microsoft.com/office/powerpoint/2010/main" val="1686309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FDFA70D-A6EC-F5BE-F3C8-2533F31BEADE}"/>
              </a:ext>
            </a:extLst>
          </p:cNvPr>
          <p:cNvGrpSpPr/>
          <p:nvPr/>
        </p:nvGrpSpPr>
        <p:grpSpPr>
          <a:xfrm>
            <a:off x="858296" y="2631737"/>
            <a:ext cx="4930136" cy="3234211"/>
            <a:chOff x="858296" y="2631737"/>
            <a:chExt cx="4930136" cy="32342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FE4018-7640-CA48-EB80-B6C90C64C4D6}"/>
                </a:ext>
              </a:extLst>
            </p:cNvPr>
            <p:cNvGrpSpPr/>
            <p:nvPr/>
          </p:nvGrpSpPr>
          <p:grpSpPr>
            <a:xfrm>
              <a:off x="858296" y="2631737"/>
              <a:ext cx="4930136" cy="3234211"/>
              <a:chOff x="858296" y="2631737"/>
              <a:chExt cx="4930136" cy="3234211"/>
            </a:xfrm>
          </p:grpSpPr>
          <p:grpSp>
            <p:nvGrpSpPr>
              <p:cNvPr id="1122" name="Group 1121">
                <a:extLst>
                  <a:ext uri="{FF2B5EF4-FFF2-40B4-BE49-F238E27FC236}">
                    <a16:creationId xmlns:a16="http://schemas.microsoft.com/office/drawing/2014/main" id="{CABC18D6-879B-3418-A087-52697F1C1E8F}"/>
                  </a:ext>
                </a:extLst>
              </p:cNvPr>
              <p:cNvGrpSpPr/>
              <p:nvPr/>
            </p:nvGrpSpPr>
            <p:grpSpPr>
              <a:xfrm>
                <a:off x="858296" y="2752499"/>
                <a:ext cx="4930136" cy="2987425"/>
                <a:chOff x="858296" y="2752499"/>
                <a:chExt cx="4930136" cy="2987425"/>
              </a:xfrm>
            </p:grpSpPr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E4E05082-85A0-87F9-137E-9091EF213D9A}"/>
                    </a:ext>
                  </a:extLst>
                </p:cNvPr>
                <p:cNvCxnSpPr>
                  <a:cxnSpLocks/>
                  <a:stCxn id="12" idx="2"/>
                </p:cNvCxnSpPr>
                <p:nvPr/>
              </p:nvCxnSpPr>
              <p:spPr>
                <a:xfrm>
                  <a:off x="890046" y="2752499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5" name="Straight Connector 1104">
                  <a:extLst>
                    <a:ext uri="{FF2B5EF4-FFF2-40B4-BE49-F238E27FC236}">
                      <a16:creationId xmlns:a16="http://schemas.microsoft.com/office/drawing/2014/main" id="{8AC6A667-88C5-27FE-76F5-8E40289B6459}"/>
                    </a:ext>
                  </a:extLst>
                </p:cNvPr>
                <p:cNvCxnSpPr>
                  <a:cxnSpLocks/>
                  <a:stCxn id="8" idx="2"/>
                  <a:endCxn id="1094" idx="6"/>
                </p:cNvCxnSpPr>
                <p:nvPr/>
              </p:nvCxnSpPr>
              <p:spPr>
                <a:xfrm>
                  <a:off x="883696" y="3341428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B5D3722-7A1E-B776-FDA1-3F30437B0FE3}"/>
                    </a:ext>
                  </a:extLst>
                </p:cNvPr>
                <p:cNvCxnSpPr>
                  <a:cxnSpLocks/>
                  <a:stCxn id="7" idx="2"/>
                  <a:endCxn id="1093" idx="6"/>
                </p:cNvCxnSpPr>
                <p:nvPr/>
              </p:nvCxnSpPr>
              <p:spPr>
                <a:xfrm>
                  <a:off x="877346" y="3935472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3" name="Straight Connector 1112">
                  <a:extLst>
                    <a:ext uri="{FF2B5EF4-FFF2-40B4-BE49-F238E27FC236}">
                      <a16:creationId xmlns:a16="http://schemas.microsoft.com/office/drawing/2014/main" id="{2494230B-EDC4-6531-435E-00E447EA399E}"/>
                    </a:ext>
                  </a:extLst>
                </p:cNvPr>
                <p:cNvCxnSpPr>
                  <a:cxnSpLocks/>
                  <a:stCxn id="4" idx="2"/>
                  <a:endCxn id="1091" idx="6"/>
                </p:cNvCxnSpPr>
                <p:nvPr/>
              </p:nvCxnSpPr>
              <p:spPr>
                <a:xfrm>
                  <a:off x="870996" y="4530737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6" name="Straight Connector 1115">
                  <a:extLst>
                    <a:ext uri="{FF2B5EF4-FFF2-40B4-BE49-F238E27FC236}">
                      <a16:creationId xmlns:a16="http://schemas.microsoft.com/office/drawing/2014/main" id="{3DF613F1-8E57-488C-CB4C-783E2ECD52DD}"/>
                    </a:ext>
                  </a:extLst>
                </p:cNvPr>
                <p:cNvCxnSpPr>
                  <a:cxnSpLocks/>
                  <a:stCxn id="3" idx="2"/>
                  <a:endCxn id="1090" idx="6"/>
                </p:cNvCxnSpPr>
                <p:nvPr/>
              </p:nvCxnSpPr>
              <p:spPr>
                <a:xfrm>
                  <a:off x="864646" y="5134720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9" name="Straight Connector 1118">
                  <a:extLst>
                    <a:ext uri="{FF2B5EF4-FFF2-40B4-BE49-F238E27FC236}">
                      <a16:creationId xmlns:a16="http://schemas.microsoft.com/office/drawing/2014/main" id="{D36CC8FC-65CF-3E66-341E-1C17B74EF52A}"/>
                    </a:ext>
                  </a:extLst>
                </p:cNvPr>
                <p:cNvCxnSpPr>
                  <a:cxnSpLocks/>
                  <a:stCxn id="5" idx="2"/>
                  <a:endCxn id="1092" idx="6"/>
                </p:cNvCxnSpPr>
                <p:nvPr/>
              </p:nvCxnSpPr>
              <p:spPr>
                <a:xfrm>
                  <a:off x="858296" y="5739924"/>
                  <a:ext cx="489838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12BD0AD-F4DF-91ED-5F75-BB92B0F1F71E}"/>
                  </a:ext>
                </a:extLst>
              </p:cNvPr>
              <p:cNvGrpSpPr/>
              <p:nvPr/>
            </p:nvGrpSpPr>
            <p:grpSpPr>
              <a:xfrm>
                <a:off x="1025698" y="2631737"/>
                <a:ext cx="4606675" cy="3234211"/>
                <a:chOff x="1025698" y="2631737"/>
                <a:chExt cx="4606675" cy="3234211"/>
              </a:xfrm>
            </p:grpSpPr>
            <p:cxnSp>
              <p:nvCxnSpPr>
                <p:cNvPr id="1124" name="Straight Connector 1123">
                  <a:extLst>
                    <a:ext uri="{FF2B5EF4-FFF2-40B4-BE49-F238E27FC236}">
                      <a16:creationId xmlns:a16="http://schemas.microsoft.com/office/drawing/2014/main" id="{A482CD67-CC2E-59AA-B921-48FAF53DE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56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>
                  <a:extLst>
                    <a:ext uri="{FF2B5EF4-FFF2-40B4-BE49-F238E27FC236}">
                      <a16:creationId xmlns:a16="http://schemas.microsoft.com/office/drawing/2014/main" id="{DD03A564-F841-5C7E-7D8C-D2EBCB7AF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08748" y="2641362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1" name="Straight Connector 1130">
                  <a:extLst>
                    <a:ext uri="{FF2B5EF4-FFF2-40B4-BE49-F238E27FC236}">
                      <a16:creationId xmlns:a16="http://schemas.microsoft.com/office/drawing/2014/main" id="{F390FF4A-48A8-D5D8-16C7-BEA139269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917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46299E9B-5D0D-C908-73FF-263AB6AB1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29998" y="2641362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7" name="Straight Connector 1136">
                  <a:extLst>
                    <a:ext uri="{FF2B5EF4-FFF2-40B4-BE49-F238E27FC236}">
                      <a16:creationId xmlns:a16="http://schemas.microsoft.com/office/drawing/2014/main" id="{1B3380C3-2025-2192-0F45-9BEAFE018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13048" y="2631737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F6F6680A-36DB-B9F0-A9CA-DEA48D3C2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79075" y="2656249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EAA2598-61A2-FD99-B8E8-5C9719035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2125" y="2656249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F634EAD8-9C72-36B1-E825-78EED3EF3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86950" y="2656249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43C7B6E-71A9-E1CD-1DCB-340E51CFF6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60375" y="2646624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9F9F8947-4EBE-1F9E-35C0-F2AAAED0A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7823" y="2639181"/>
                  <a:ext cx="36518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8E32171-E8CC-9033-FC28-FD00C5F58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4087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3C9B44D-9EBB-30F9-0E50-574F26856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1757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718FCEA-4A6E-2E6A-ABA6-D11A681775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0623" y="2639181"/>
                  <a:ext cx="31750" cy="320969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E5B8152-476D-675A-4C74-3083FEEE20A5}"/>
                </a:ext>
              </a:extLst>
            </p:cNvPr>
            <p:cNvGrpSpPr/>
            <p:nvPr/>
          </p:nvGrpSpPr>
          <p:grpSpPr>
            <a:xfrm>
              <a:off x="858296" y="2641362"/>
              <a:ext cx="254024" cy="3209699"/>
              <a:chOff x="858296" y="2641362"/>
              <a:chExt cx="254024" cy="320969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3CB53A3-4C9B-6997-86E8-5817CCCF1483}"/>
                  </a:ext>
                </a:extLst>
              </p:cNvPr>
              <p:cNvSpPr/>
              <p:nvPr/>
            </p:nvSpPr>
            <p:spPr>
              <a:xfrm>
                <a:off x="8646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6D42F5C-ED9F-1D73-9855-CE8884AE96E7}"/>
                  </a:ext>
                </a:extLst>
              </p:cNvPr>
              <p:cNvSpPr/>
              <p:nvPr/>
            </p:nvSpPr>
            <p:spPr>
              <a:xfrm>
                <a:off x="8709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875C2A4-A4D4-8D45-B551-88BC92E85765}"/>
                  </a:ext>
                </a:extLst>
              </p:cNvPr>
              <p:cNvSpPr/>
              <p:nvPr/>
            </p:nvSpPr>
            <p:spPr>
              <a:xfrm>
                <a:off x="8582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E0BCD5C-3876-2191-6640-C8AB900EDB56}"/>
                  </a:ext>
                </a:extLst>
              </p:cNvPr>
              <p:cNvSpPr/>
              <p:nvPr/>
            </p:nvSpPr>
            <p:spPr>
              <a:xfrm>
                <a:off x="8773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303B0C8-638B-4167-BEA3-D8C0C29A8FAC}"/>
                  </a:ext>
                </a:extLst>
              </p:cNvPr>
              <p:cNvSpPr/>
              <p:nvPr/>
            </p:nvSpPr>
            <p:spPr>
              <a:xfrm>
                <a:off x="8836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90310F4-C7A4-874B-0A73-3A2A0CF99DB3}"/>
                  </a:ext>
                </a:extLst>
              </p:cNvPr>
              <p:cNvSpPr/>
              <p:nvPr/>
            </p:nvSpPr>
            <p:spPr>
              <a:xfrm>
                <a:off x="8900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BC39762-57F3-709A-9EDA-465905980D6F}"/>
                </a:ext>
              </a:extLst>
            </p:cNvPr>
            <p:cNvGrpSpPr/>
            <p:nvPr/>
          </p:nvGrpSpPr>
          <p:grpSpPr>
            <a:xfrm>
              <a:off x="1241346" y="2641362"/>
              <a:ext cx="254024" cy="3209699"/>
              <a:chOff x="1241346" y="2641362"/>
              <a:chExt cx="254024" cy="320969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22B007-9AAA-51B5-2E80-839A4C61D8AF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51DB485-2721-CFB8-54D4-AB00DCD3437D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E31ECC4-3AD8-A17E-AEC3-72458299F5F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3CC2CB6-2E4E-0F77-E70A-31654B743568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0510F5D-8CB7-43AF-541F-A3F673917F15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3A6805D-7451-E0E8-973B-54D304C860A0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ADA7E6F-6258-F068-88F2-3F631D8B03EF}"/>
                </a:ext>
              </a:extLst>
            </p:cNvPr>
            <p:cNvGrpSpPr/>
            <p:nvPr/>
          </p:nvGrpSpPr>
          <p:grpSpPr>
            <a:xfrm>
              <a:off x="1624396" y="2641362"/>
              <a:ext cx="254024" cy="3209699"/>
              <a:chOff x="1624396" y="2641362"/>
              <a:chExt cx="254024" cy="320969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DF9E953-2C8C-12D4-BB06-2FE7382F388A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F03416A-A5F9-1DB9-6443-86981ED96B41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7CF16EB-401E-A420-9140-D79A0DF364BB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A768DEA-EB39-5A90-8DBC-89F4BC9CC44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043B437-78FD-C44A-29A7-284D7781572D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094D5BD-8E49-AEF9-CF9B-32386A649C57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7BA7B4A-AA3B-B97E-7381-BD726086DD8E}"/>
                </a:ext>
              </a:extLst>
            </p:cNvPr>
            <p:cNvGrpSpPr/>
            <p:nvPr/>
          </p:nvGrpSpPr>
          <p:grpSpPr>
            <a:xfrm>
              <a:off x="2001096" y="2641362"/>
              <a:ext cx="254024" cy="3209699"/>
              <a:chOff x="1241346" y="2641362"/>
              <a:chExt cx="254024" cy="320969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2C0EB25-50C7-01EE-216D-FA107467ED40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C001F16-7185-5CDC-D369-10A2DA7FC7C2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3EE8F48-AF75-81F6-9252-F8AF4E50F43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8B9C559-5588-43AE-50C4-E79F77374A04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DB0B183-10D6-614C-4E21-64BDBB9D73A1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03B3F163-FB75-96A4-0E2F-02541B079481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8CF2663-871B-2F56-7642-379E9792CAE4}"/>
                </a:ext>
              </a:extLst>
            </p:cNvPr>
            <p:cNvGrpSpPr/>
            <p:nvPr/>
          </p:nvGrpSpPr>
          <p:grpSpPr>
            <a:xfrm>
              <a:off x="2384146" y="2641362"/>
              <a:ext cx="254024" cy="3209699"/>
              <a:chOff x="1624396" y="2641362"/>
              <a:chExt cx="254024" cy="3209699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8E96FA8A-106B-7AE9-526C-19CAF0B6CDBE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25A4A78-AB88-AA7B-31F2-51D618604228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25EC72D-E7F6-3B08-9A1F-95E67ECBFB78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241C1D7-8D18-F808-E15F-485B0BA944BA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3D16E12A-BCEA-7F4C-7B5D-2846ACCCA1D2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9B8997CF-A1DD-3201-D919-44188A5A6944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EC882846-D3D9-3952-BCB6-9569922E9D0F}"/>
                </a:ext>
              </a:extLst>
            </p:cNvPr>
            <p:cNvGrpSpPr/>
            <p:nvPr/>
          </p:nvGrpSpPr>
          <p:grpSpPr>
            <a:xfrm>
              <a:off x="2773546" y="2641362"/>
              <a:ext cx="254024" cy="3209699"/>
              <a:chOff x="1241346" y="2641362"/>
              <a:chExt cx="254024" cy="3209699"/>
            </a:xfrm>
          </p:grpSpPr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1D602EF9-393D-A746-3EFC-3F3E26040298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88DAD1D4-066D-2552-A87B-677602930CB6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F8D17B65-7BE8-CAE6-4FE0-6E0EEBD326D8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E7FD192E-946D-70FD-9C7A-6C48810328F6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994D7FC9-EFF8-F45D-4275-10F462E39B31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0BF18C8B-8A04-2C69-FAF1-723673ECD764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A85B3291-CF9A-AB72-DF0D-E313E130D558}"/>
                </a:ext>
              </a:extLst>
            </p:cNvPr>
            <p:cNvGrpSpPr/>
            <p:nvPr/>
          </p:nvGrpSpPr>
          <p:grpSpPr>
            <a:xfrm>
              <a:off x="3156596" y="2641362"/>
              <a:ext cx="254024" cy="3209699"/>
              <a:chOff x="1624396" y="2641362"/>
              <a:chExt cx="254024" cy="3209699"/>
            </a:xfrm>
          </p:grpSpPr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1D7F27A2-D800-0ABC-68C2-9923B4B7AEF7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8AA8BA15-00CF-8958-4164-60E6967C4AC6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17C3EE16-446A-EA97-3A92-61853776D292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CE625B8D-CA90-EB70-7DF7-AAD4ED8C3B3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8B515F80-83F1-0727-97B4-EDC2C76BE8FE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96D8245E-90FC-9FE5-A50D-AFFCBB688E93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ED938D4C-5746-6945-7C88-4754DE607368}"/>
                </a:ext>
              </a:extLst>
            </p:cNvPr>
            <p:cNvGrpSpPr/>
            <p:nvPr/>
          </p:nvGrpSpPr>
          <p:grpSpPr>
            <a:xfrm>
              <a:off x="3563113" y="2641362"/>
              <a:ext cx="254024" cy="3209699"/>
              <a:chOff x="1241346" y="2641362"/>
              <a:chExt cx="254024" cy="3209699"/>
            </a:xfrm>
          </p:grpSpPr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AC7E994A-531F-8A46-7BD2-E698B59DB528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A22A7604-C31B-5D90-986F-A52211C815A0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1FFAD5C7-092A-9C39-B287-57701D9164D4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8D345BEF-1B94-3DBC-C5A8-2ACE4FD74757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C50C0778-7A2C-2C91-C9C0-BABAED8D5F4F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1C606754-B8EC-1AA5-B5D0-47C048425A23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1A89AC3E-BD4E-624D-70C8-B05B686A967E}"/>
                </a:ext>
              </a:extLst>
            </p:cNvPr>
            <p:cNvGrpSpPr/>
            <p:nvPr/>
          </p:nvGrpSpPr>
          <p:grpSpPr>
            <a:xfrm>
              <a:off x="3946163" y="2641362"/>
              <a:ext cx="254024" cy="3209699"/>
              <a:chOff x="1624396" y="2641362"/>
              <a:chExt cx="254024" cy="3209699"/>
            </a:xfrm>
          </p:grpSpPr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CCE7F89A-8043-7FFA-3D9B-DFEE054A9258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16A7D47B-8440-5EF7-D446-A4EAE8CB2B86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F92B639C-DA68-639F-E9DB-FBA168983208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E1DDCD75-2CB8-E7B7-0EEC-462AB27B8C20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8F7B0A6D-0794-FEC1-CE2E-E3FEF8CCE9B1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158967E6-DC78-BF1F-B931-98FC611AAD2E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B3DB0BE9-2C90-C284-7FE7-F1496E0B69F7}"/>
                </a:ext>
              </a:extLst>
            </p:cNvPr>
            <p:cNvGrpSpPr/>
            <p:nvPr/>
          </p:nvGrpSpPr>
          <p:grpSpPr>
            <a:xfrm>
              <a:off x="4355441" y="2641362"/>
              <a:ext cx="254024" cy="3209699"/>
              <a:chOff x="1624396" y="2641362"/>
              <a:chExt cx="254024" cy="3209699"/>
            </a:xfrm>
          </p:grpSpPr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C267DAA0-A8AD-6D8A-FE7A-62BDC801ABE6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4CB6B95D-241A-D19C-A311-AE6B36CBAA5E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  <a:solidFill>
                <a:srgbClr val="FC885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Oval 1070">
                <a:extLst>
                  <a:ext uri="{FF2B5EF4-FFF2-40B4-BE49-F238E27FC236}">
                    <a16:creationId xmlns:a16="http://schemas.microsoft.com/office/drawing/2014/main" id="{A9BB99AB-11B4-9FD5-3E9A-BEE587D5326A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Oval 1071">
                <a:extLst>
                  <a:ext uri="{FF2B5EF4-FFF2-40B4-BE49-F238E27FC236}">
                    <a16:creationId xmlns:a16="http://schemas.microsoft.com/office/drawing/2014/main" id="{772092C3-B43F-DEE5-ABF0-0466AA6FD8AB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Oval 1072">
                <a:extLst>
                  <a:ext uri="{FF2B5EF4-FFF2-40B4-BE49-F238E27FC236}">
                    <a16:creationId xmlns:a16="http://schemas.microsoft.com/office/drawing/2014/main" id="{51D24157-B7A2-A429-70FF-9C8C5FA3C39D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D527D5D5-0BCC-48E8-67D1-C87932330196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649B4DE5-D2DF-E42D-C9EE-A7F8EBCA82B7}"/>
                </a:ext>
              </a:extLst>
            </p:cNvPr>
            <p:cNvGrpSpPr/>
            <p:nvPr/>
          </p:nvGrpSpPr>
          <p:grpSpPr>
            <a:xfrm>
              <a:off x="4744841" y="2641362"/>
              <a:ext cx="254024" cy="3209699"/>
              <a:chOff x="1241346" y="2641362"/>
              <a:chExt cx="254024" cy="3209699"/>
            </a:xfrm>
          </p:grpSpPr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D86D9835-758F-BC96-2A3C-CE3AB13347A2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5CAD679A-86C5-5C76-116B-8EE83962D182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Oval 1077">
                <a:extLst>
                  <a:ext uri="{FF2B5EF4-FFF2-40B4-BE49-F238E27FC236}">
                    <a16:creationId xmlns:a16="http://schemas.microsoft.com/office/drawing/2014/main" id="{3850E97A-E16F-8871-5F85-EC1F2D374721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Oval 1078">
                <a:extLst>
                  <a:ext uri="{FF2B5EF4-FFF2-40B4-BE49-F238E27FC236}">
                    <a16:creationId xmlns:a16="http://schemas.microsoft.com/office/drawing/2014/main" id="{1EF3CA15-C189-73CE-75E0-D5CA15E8CC50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2148D68E-6695-1FFB-8D9F-ACC727736379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Oval 1080">
                <a:extLst>
                  <a:ext uri="{FF2B5EF4-FFF2-40B4-BE49-F238E27FC236}">
                    <a16:creationId xmlns:a16="http://schemas.microsoft.com/office/drawing/2014/main" id="{69C3950C-1A5F-AEC4-A962-142B01C486E8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6C0161DA-B672-E24D-F1B5-8D2167CEC2C5}"/>
                </a:ext>
              </a:extLst>
            </p:cNvPr>
            <p:cNvGrpSpPr/>
            <p:nvPr/>
          </p:nvGrpSpPr>
          <p:grpSpPr>
            <a:xfrm>
              <a:off x="5127891" y="2641362"/>
              <a:ext cx="254024" cy="3209699"/>
              <a:chOff x="1624396" y="2641362"/>
              <a:chExt cx="254024" cy="3209699"/>
            </a:xfrm>
          </p:grpSpPr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7148C008-A91D-0A76-94B4-FA04C3725C56}"/>
                  </a:ext>
                </a:extLst>
              </p:cNvPr>
              <p:cNvSpPr/>
              <p:nvPr/>
            </p:nvSpPr>
            <p:spPr>
              <a:xfrm>
                <a:off x="163074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Oval 1083">
                <a:extLst>
                  <a:ext uri="{FF2B5EF4-FFF2-40B4-BE49-F238E27FC236}">
                    <a16:creationId xmlns:a16="http://schemas.microsoft.com/office/drawing/2014/main" id="{ECF73293-AC75-86E8-78E0-CF197C2AD744}"/>
                  </a:ext>
                </a:extLst>
              </p:cNvPr>
              <p:cNvSpPr/>
              <p:nvPr/>
            </p:nvSpPr>
            <p:spPr>
              <a:xfrm>
                <a:off x="163709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Oval 1084">
                <a:extLst>
                  <a:ext uri="{FF2B5EF4-FFF2-40B4-BE49-F238E27FC236}">
                    <a16:creationId xmlns:a16="http://schemas.microsoft.com/office/drawing/2014/main" id="{EE064859-9E62-BD26-91AE-0F34FC8A0AF7}"/>
                  </a:ext>
                </a:extLst>
              </p:cNvPr>
              <p:cNvSpPr/>
              <p:nvPr/>
            </p:nvSpPr>
            <p:spPr>
              <a:xfrm>
                <a:off x="162439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0D7C3597-EE1F-6086-C78D-108B6238D954}"/>
                  </a:ext>
                </a:extLst>
              </p:cNvPr>
              <p:cNvSpPr/>
              <p:nvPr/>
            </p:nvSpPr>
            <p:spPr>
              <a:xfrm>
                <a:off x="164344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Oval 1086">
                <a:extLst>
                  <a:ext uri="{FF2B5EF4-FFF2-40B4-BE49-F238E27FC236}">
                    <a16:creationId xmlns:a16="http://schemas.microsoft.com/office/drawing/2014/main" id="{93C80525-8A86-150F-1FC4-BA59652E0ADA}"/>
                  </a:ext>
                </a:extLst>
              </p:cNvPr>
              <p:cNvSpPr/>
              <p:nvPr/>
            </p:nvSpPr>
            <p:spPr>
              <a:xfrm>
                <a:off x="164979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Oval 1087">
                <a:extLst>
                  <a:ext uri="{FF2B5EF4-FFF2-40B4-BE49-F238E27FC236}">
                    <a16:creationId xmlns:a16="http://schemas.microsoft.com/office/drawing/2014/main" id="{9C182AAA-FAE2-25B6-9CBC-678BF1B78A56}"/>
                  </a:ext>
                </a:extLst>
              </p:cNvPr>
              <p:cNvSpPr/>
              <p:nvPr/>
            </p:nvSpPr>
            <p:spPr>
              <a:xfrm>
                <a:off x="165614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9" name="Group 1088">
              <a:extLst>
                <a:ext uri="{FF2B5EF4-FFF2-40B4-BE49-F238E27FC236}">
                  <a16:creationId xmlns:a16="http://schemas.microsoft.com/office/drawing/2014/main" id="{12326FCA-D1CF-6E02-C86C-A039D40DD60C}"/>
                </a:ext>
              </a:extLst>
            </p:cNvPr>
            <p:cNvGrpSpPr/>
            <p:nvPr/>
          </p:nvGrpSpPr>
          <p:grpSpPr>
            <a:xfrm>
              <a:off x="5534408" y="2641362"/>
              <a:ext cx="254024" cy="3209699"/>
              <a:chOff x="1241346" y="2641362"/>
              <a:chExt cx="254024" cy="3209699"/>
            </a:xfrm>
          </p:grpSpPr>
          <p:sp>
            <p:nvSpPr>
              <p:cNvPr id="1090" name="Oval 1089">
                <a:extLst>
                  <a:ext uri="{FF2B5EF4-FFF2-40B4-BE49-F238E27FC236}">
                    <a16:creationId xmlns:a16="http://schemas.microsoft.com/office/drawing/2014/main" id="{5FF81D34-2C44-CD9A-8475-C1C96574E106}"/>
                  </a:ext>
                </a:extLst>
              </p:cNvPr>
              <p:cNvSpPr/>
              <p:nvPr/>
            </p:nvSpPr>
            <p:spPr>
              <a:xfrm>
                <a:off x="1247696" y="502358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Oval 1090">
                <a:extLst>
                  <a:ext uri="{FF2B5EF4-FFF2-40B4-BE49-F238E27FC236}">
                    <a16:creationId xmlns:a16="http://schemas.microsoft.com/office/drawing/2014/main" id="{BF564917-3FE1-7914-583C-CDFD70E6750E}"/>
                  </a:ext>
                </a:extLst>
              </p:cNvPr>
              <p:cNvSpPr/>
              <p:nvPr/>
            </p:nvSpPr>
            <p:spPr>
              <a:xfrm>
                <a:off x="1254046" y="4419600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27B73A01-5A1F-927F-F81A-B85CA4CB29C9}"/>
                  </a:ext>
                </a:extLst>
              </p:cNvPr>
              <p:cNvSpPr/>
              <p:nvPr/>
            </p:nvSpPr>
            <p:spPr>
              <a:xfrm>
                <a:off x="1241346" y="562878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3" name="Oval 1092">
                <a:extLst>
                  <a:ext uri="{FF2B5EF4-FFF2-40B4-BE49-F238E27FC236}">
                    <a16:creationId xmlns:a16="http://schemas.microsoft.com/office/drawing/2014/main" id="{C9123DBC-BB3C-5CD7-70B1-81FE630FB284}"/>
                  </a:ext>
                </a:extLst>
              </p:cNvPr>
              <p:cNvSpPr/>
              <p:nvPr/>
            </p:nvSpPr>
            <p:spPr>
              <a:xfrm>
                <a:off x="1260396" y="3824335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4" name="Oval 1093">
                <a:extLst>
                  <a:ext uri="{FF2B5EF4-FFF2-40B4-BE49-F238E27FC236}">
                    <a16:creationId xmlns:a16="http://schemas.microsoft.com/office/drawing/2014/main" id="{687ED83A-1431-CB6F-419D-4E449FB3C5CB}"/>
                  </a:ext>
                </a:extLst>
              </p:cNvPr>
              <p:cNvSpPr/>
              <p:nvPr/>
            </p:nvSpPr>
            <p:spPr>
              <a:xfrm>
                <a:off x="1266746" y="3230291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CF24322B-450D-8CD5-ABF0-F23ABDB96EE8}"/>
                  </a:ext>
                </a:extLst>
              </p:cNvPr>
              <p:cNvSpPr/>
              <p:nvPr/>
            </p:nvSpPr>
            <p:spPr>
              <a:xfrm>
                <a:off x="1273096" y="2641362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D673158-7D00-262A-C5CB-8BD7720CB4DC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Partial solution: measurement-based quantum computing</a:t>
            </a:r>
          </a:p>
        </p:txBody>
      </p:sp>
      <p:sp>
        <p:nvSpPr>
          <p:cNvPr id="2" name="Text Placeholder 57">
            <a:extLst>
              <a:ext uri="{FF2B5EF4-FFF2-40B4-BE49-F238E27FC236}">
                <a16:creationId xmlns:a16="http://schemas.microsoft.com/office/drawing/2014/main" id="{C865D469-ABCF-21A4-7D16-56C1019CBC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216" y="588994"/>
            <a:ext cx="11145440" cy="462438"/>
          </a:xfrm>
        </p:spPr>
        <p:txBody>
          <a:bodyPr/>
          <a:lstStyle/>
          <a:p>
            <a:r>
              <a:rPr lang="en-US" sz="2800" dirty="0"/>
              <a:t>A method to perform QC without the need of two-qubit gates (provided that you have a large entangled resource state…)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00A60-167C-219B-C789-0D06A6A7D020}"/>
                  </a:ext>
                </a:extLst>
              </p:cNvPr>
              <p:cNvSpPr txBox="1"/>
              <p:nvPr/>
            </p:nvSpPr>
            <p:spPr>
              <a:xfrm>
                <a:off x="8043193" y="2121815"/>
                <a:ext cx="4230727" cy="414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500" b="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edge set</a:t>
                </a:r>
              </a:p>
              <a:p>
                <a:pPr algn="ctr"/>
                <a:r>
                  <a:rPr lang="en-US" sz="2500" dirty="0"/>
                  <a:t>(entanglement link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𝐶𝑍</m:t>
                    </m:r>
                  </m:oMath>
                </a14:m>
                <a:r>
                  <a:rPr lang="en-US" sz="2500" dirty="0"/>
                  <a:t>)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500" dirty="0"/>
                  <a:t> vertex set</a:t>
                </a:r>
              </a:p>
              <a:p>
                <a:pPr algn="ctr"/>
                <a:r>
                  <a:rPr lang="en-US" sz="2500" dirty="0"/>
                  <a:t>(qubits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r>
                  <a:rPr lang="en-US" sz="2500" dirty="0"/>
                  <a:t>)</a:t>
                </a:r>
              </a:p>
              <a:p>
                <a:pPr algn="ctr"/>
                <a:endParaRPr lang="en-US" sz="2500" dirty="0"/>
              </a:p>
              <a:p>
                <a:pPr algn="ctr"/>
                <a:endParaRPr lang="en-US" sz="25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sz="25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nary>
                        <m:naryPr>
                          <m:chr m:val="∏"/>
                          <m:supHide m:val="on"/>
                          <m:ctrlPr>
                            <a:rPr lang="en-US" sz="2500" b="0" i="1" smtClean="0">
                              <a:solidFill>
                                <a:srgbClr val="FC885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2500" b="0" i="1" smtClean="0">
                              <a:solidFill>
                                <a:srgbClr val="FC885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500" b="0" i="1" smtClean="0">
                              <a:solidFill>
                                <a:srgbClr val="FC885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rgbClr val="FC885F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00A60-167C-219B-C789-0D06A6A7D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193" y="2121815"/>
                <a:ext cx="4230727" cy="41451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One-way quantum computer - Wikipedia">
            <a:extLst>
              <a:ext uri="{FF2B5EF4-FFF2-40B4-BE49-F238E27FC236}">
                <a16:creationId xmlns:a16="http://schemas.microsoft.com/office/drawing/2014/main" id="{C98A77A1-306B-C23E-712E-8CAAB0A9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1803400"/>
            <a:ext cx="8194904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47A488-97BC-D810-D264-B708FB8DCB30}"/>
              </a:ext>
            </a:extLst>
          </p:cNvPr>
          <p:cNvSpPr txBox="1"/>
          <p:nvPr/>
        </p:nvSpPr>
        <p:spPr>
          <a:xfrm>
            <a:off x="5202540" y="6457890"/>
            <a:ext cx="688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/>
                </a:solidFill>
              </a:rPr>
              <a:t>R. </a:t>
            </a:r>
            <a:r>
              <a:rPr lang="en-US" sz="2000" i="1" dirty="0" err="1">
                <a:solidFill>
                  <a:schemeClr val="accent4"/>
                </a:solidFill>
              </a:rPr>
              <a:t>Raussendorf</a:t>
            </a:r>
            <a:r>
              <a:rPr lang="en-US" sz="2000" i="1" dirty="0">
                <a:solidFill>
                  <a:schemeClr val="accent4"/>
                </a:solidFill>
              </a:rPr>
              <a:t> &amp; HJ. </a:t>
            </a:r>
            <a:r>
              <a:rPr lang="en-US" sz="2000" i="1" dirty="0" err="1">
                <a:solidFill>
                  <a:schemeClr val="accent4"/>
                </a:solidFill>
              </a:rPr>
              <a:t>Briegel</a:t>
            </a:r>
            <a:r>
              <a:rPr lang="en-US" sz="2000" i="1" dirty="0">
                <a:solidFill>
                  <a:schemeClr val="accent4"/>
                </a:solidFill>
              </a:rPr>
              <a:t>, PRL 86, 9188 (2001)</a:t>
            </a:r>
          </a:p>
        </p:txBody>
      </p:sp>
    </p:spTree>
    <p:extLst>
      <p:ext uri="{BB962C8B-B14F-4D97-AF65-F5344CB8AC3E}">
        <p14:creationId xmlns:p14="http://schemas.microsoft.com/office/powerpoint/2010/main" val="37508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D673158-7D00-262A-C5CB-8BD7720CB4DC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Measurement-based QEC with tree graph codes</a:t>
            </a:r>
          </a:p>
        </p:txBody>
      </p:sp>
      <p:sp>
        <p:nvSpPr>
          <p:cNvPr id="2" name="Text Placeholder 57">
            <a:extLst>
              <a:ext uri="{FF2B5EF4-FFF2-40B4-BE49-F238E27FC236}">
                <a16:creationId xmlns:a16="http://schemas.microsoft.com/office/drawing/2014/main" id="{C865D469-ABCF-21A4-7D16-56C1019CBC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216" y="588994"/>
            <a:ext cx="11145440" cy="462438"/>
          </a:xfrm>
        </p:spPr>
        <p:txBody>
          <a:bodyPr/>
          <a:lstStyle/>
          <a:p>
            <a:r>
              <a:rPr lang="en-US" sz="2800" dirty="0"/>
              <a:t>MBQEC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532174-AC23-CD7C-2699-2C4A42FAD042}"/>
              </a:ext>
            </a:extLst>
          </p:cNvPr>
          <p:cNvGrpSpPr/>
          <p:nvPr/>
        </p:nvGrpSpPr>
        <p:grpSpPr>
          <a:xfrm>
            <a:off x="418833" y="2651999"/>
            <a:ext cx="4537157" cy="2685865"/>
            <a:chOff x="1064876" y="2441759"/>
            <a:chExt cx="4537157" cy="2685865"/>
          </a:xfrm>
        </p:grpSpPr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E4E05082-85A0-87F9-137E-9091EF213D9A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 flipV="1">
              <a:off x="3476419" y="2664033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0310F4-C7A4-874B-0A73-3A2A0CF99DB3}"/>
                </a:ext>
              </a:extLst>
            </p:cNvPr>
            <p:cNvSpPr/>
            <p:nvPr/>
          </p:nvSpPr>
          <p:spPr>
            <a:xfrm>
              <a:off x="3365282" y="24417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975DF96-973E-2B26-3427-3F60F1B8E76F}"/>
                </a:ext>
              </a:extLst>
            </p:cNvPr>
            <p:cNvCxnSpPr>
              <a:cxnSpLocks/>
              <a:stCxn id="65" idx="1"/>
              <a:endCxn id="12" idx="5"/>
            </p:cNvCxnSpPr>
            <p:nvPr/>
          </p:nvCxnSpPr>
          <p:spPr>
            <a:xfrm flipH="1" flipV="1">
              <a:off x="3555005" y="2631482"/>
              <a:ext cx="1358764" cy="781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7CE96D-65AC-15BE-9334-3263B504588F}"/>
                </a:ext>
              </a:extLst>
            </p:cNvPr>
            <p:cNvCxnSpPr>
              <a:cxnSpLocks/>
              <a:stCxn id="43" idx="7"/>
              <a:endCxn id="12" idx="3"/>
            </p:cNvCxnSpPr>
            <p:nvPr/>
          </p:nvCxnSpPr>
          <p:spPr>
            <a:xfrm flipV="1">
              <a:off x="2074996" y="2631482"/>
              <a:ext cx="1322837" cy="7324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871FAE2-2131-1182-2F49-1674607C50CB}"/>
                </a:ext>
              </a:extLst>
            </p:cNvPr>
            <p:cNvSpPr/>
            <p:nvPr/>
          </p:nvSpPr>
          <p:spPr>
            <a:xfrm>
              <a:off x="1885273" y="333137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F45DBD-DE54-AEC4-D71A-C5E9E19DE536}"/>
                </a:ext>
              </a:extLst>
            </p:cNvPr>
            <p:cNvCxnSpPr>
              <a:cxnSpLocks/>
              <a:stCxn id="51" idx="4"/>
              <a:endCxn id="43" idx="4"/>
            </p:cNvCxnSpPr>
            <p:nvPr/>
          </p:nvCxnSpPr>
          <p:spPr>
            <a:xfrm flipV="1">
              <a:off x="1993664" y="355364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88EE532-A71D-6902-9B4C-4827C98F126B}"/>
                </a:ext>
              </a:extLst>
            </p:cNvPr>
            <p:cNvCxnSpPr>
              <a:cxnSpLocks/>
              <a:stCxn id="52" idx="1"/>
              <a:endCxn id="43" idx="5"/>
            </p:cNvCxnSpPr>
            <p:nvPr/>
          </p:nvCxnSpPr>
          <p:spPr>
            <a:xfrm flipH="1" flipV="1">
              <a:off x="2074996" y="352109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290B7C-33DD-AF55-C3BF-ACA74A95769C}"/>
                </a:ext>
              </a:extLst>
            </p:cNvPr>
            <p:cNvCxnSpPr>
              <a:cxnSpLocks/>
              <a:stCxn id="53" idx="7"/>
              <a:endCxn id="43" idx="3"/>
            </p:cNvCxnSpPr>
            <p:nvPr/>
          </p:nvCxnSpPr>
          <p:spPr>
            <a:xfrm flipV="1">
              <a:off x="1567763" y="352109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18392FD-31D7-9AFF-4035-85F2B1619B83}"/>
                </a:ext>
              </a:extLst>
            </p:cNvPr>
            <p:cNvSpPr/>
            <p:nvPr/>
          </p:nvSpPr>
          <p:spPr>
            <a:xfrm>
              <a:off x="1882527" y="421741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B1260A-EA37-ADE3-F35B-D9E4FD3CABD6}"/>
                </a:ext>
              </a:extLst>
            </p:cNvPr>
            <p:cNvSpPr/>
            <p:nvPr/>
          </p:nvSpPr>
          <p:spPr>
            <a:xfrm>
              <a:off x="2383814" y="421741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4445577-19C5-601E-F7A8-672C7DE1A248}"/>
                </a:ext>
              </a:extLst>
            </p:cNvPr>
            <p:cNvSpPr/>
            <p:nvPr/>
          </p:nvSpPr>
          <p:spPr>
            <a:xfrm>
              <a:off x="1378040" y="418999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0EB967B-35AC-F16E-33B9-E3D958FB90CE}"/>
                </a:ext>
              </a:extLst>
            </p:cNvPr>
            <p:cNvGrpSpPr/>
            <p:nvPr/>
          </p:nvGrpSpPr>
          <p:grpSpPr>
            <a:xfrm>
              <a:off x="4373985" y="3380231"/>
              <a:ext cx="1228048" cy="1108318"/>
              <a:chOff x="1601369" y="3470263"/>
              <a:chExt cx="1228048" cy="1108318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114F58-0F70-4918-0D23-847452838D25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67E7382-5936-BE88-46B6-3EC817C2A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01075B-6A3A-C988-5D3A-2E43F725904E}"/>
                  </a:ext>
                </a:extLst>
              </p:cNvPr>
              <p:cNvCxnSpPr>
                <a:cxnSpLocks/>
                <a:stCxn id="70" idx="1"/>
                <a:endCxn id="6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F7E04A4-2957-DE89-EF0E-3A49B6B49CA9}"/>
                  </a:ext>
                </a:extLst>
              </p:cNvPr>
              <p:cNvCxnSpPr>
                <a:cxnSpLocks/>
                <a:stCxn id="71" idx="7"/>
                <a:endCxn id="6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D121FA5-D0B9-7958-8AEC-53084CDEF834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513FF90-7DC8-E139-04FA-D582EC40B555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24B50C2-B475-0B95-FCF8-5C7A76233AEC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7EB080-0D7A-688C-93E1-62202AD5204F}"/>
                </a:ext>
              </a:extLst>
            </p:cNvPr>
            <p:cNvGrpSpPr/>
            <p:nvPr/>
          </p:nvGrpSpPr>
          <p:grpSpPr>
            <a:xfrm>
              <a:off x="2878671" y="3350414"/>
              <a:ext cx="1228048" cy="1108318"/>
              <a:chOff x="1601369" y="3470263"/>
              <a:chExt cx="1228048" cy="1108318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89879C-0A09-EEB8-9DC8-A0A42BF2767F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FF42D21-703A-8DF7-2C3E-94B89D895B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3DCBE10-A6CF-C2CE-C629-914290F5E839}"/>
                  </a:ext>
                </a:extLst>
              </p:cNvPr>
              <p:cNvCxnSpPr>
                <a:cxnSpLocks/>
                <a:stCxn id="79" idx="1"/>
                <a:endCxn id="74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C880C9-62F0-E67B-88E4-C2E5DF5C8246}"/>
                  </a:ext>
                </a:extLst>
              </p:cNvPr>
              <p:cNvCxnSpPr>
                <a:cxnSpLocks/>
                <a:stCxn id="80" idx="7"/>
                <a:endCxn id="74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BCF01ED-EE57-1D9B-21F1-7432B52A5270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32F55A9-153E-C87D-EE37-189DF274C2F3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CD8FB5-F513-E877-7A82-AC1A239293C4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8CF5A9-A092-C8C0-CDD3-99D5AA91F15C}"/>
                </a:ext>
              </a:extLst>
            </p:cNvPr>
            <p:cNvGrpSpPr/>
            <p:nvPr/>
          </p:nvGrpSpPr>
          <p:grpSpPr>
            <a:xfrm>
              <a:off x="1064876" y="4398752"/>
              <a:ext cx="848602" cy="728872"/>
              <a:chOff x="1791092" y="3659986"/>
              <a:chExt cx="848602" cy="72887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077434F-252B-D42B-7627-0B175297C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46B70C3-96B8-B0A8-5EFC-8839FC510D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/>
              <p:nvPr/>
            </p:nvSpPr>
            <p:spPr>
              <a:xfrm>
                <a:off x="5387080" y="1978614"/>
                <a:ext cx="6883443" cy="3850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en-US" sz="3000" b="0" dirty="0"/>
              </a:p>
              <a:p>
                <a:r>
                  <a:rPr lang="en-US" sz="3000" dirty="0"/>
                  <a:t>Perfectly defined state.</a:t>
                </a:r>
              </a:p>
              <a:p>
                <a:r>
                  <a:rPr lang="en-US" sz="3000" dirty="0"/>
                  <a:t>(no qubit degree of freedom)</a:t>
                </a:r>
                <a:br>
                  <a:rPr lang="en-US" sz="3000" dirty="0"/>
                </a:br>
                <a:r>
                  <a:rPr lang="en-US" sz="3000" dirty="0"/>
                  <a:t>A lot of stabilizers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nary>
                        <m:naryPr>
                          <m:chr m:val="∏"/>
                          <m:supHide m:val="on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m:rPr>
                              <m:sty m:val="p"/>
                            </m:rP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000" b="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080" y="1978614"/>
                <a:ext cx="6883443" cy="3850349"/>
              </a:xfrm>
              <a:prstGeom prst="rect">
                <a:avLst/>
              </a:prstGeom>
              <a:blipFill>
                <a:blip r:embed="rId9"/>
                <a:stretch>
                  <a:fillRect l="-2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5848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532174-AC23-CD7C-2699-2C4A42FAD042}"/>
              </a:ext>
            </a:extLst>
          </p:cNvPr>
          <p:cNvGrpSpPr/>
          <p:nvPr/>
        </p:nvGrpSpPr>
        <p:grpSpPr>
          <a:xfrm>
            <a:off x="418833" y="2841722"/>
            <a:ext cx="4537157" cy="2496142"/>
            <a:chOff x="1064876" y="2631482"/>
            <a:chExt cx="4537157" cy="2496142"/>
          </a:xfrm>
        </p:grpSpPr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E4E05082-85A0-87F9-137E-9091EF213D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419" y="2664033"/>
              <a:ext cx="0" cy="76496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975DF96-973E-2B26-3427-3F60F1B8E76F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3555005" y="2631482"/>
              <a:ext cx="1358764" cy="781300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7CE96D-65AC-15BE-9334-3263B504588F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V="1">
              <a:off x="2074996" y="2631482"/>
              <a:ext cx="1322837" cy="73244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871FAE2-2131-1182-2F49-1674607C50CB}"/>
                </a:ext>
              </a:extLst>
            </p:cNvPr>
            <p:cNvSpPr/>
            <p:nvPr/>
          </p:nvSpPr>
          <p:spPr>
            <a:xfrm>
              <a:off x="1885273" y="3331375"/>
              <a:ext cx="222274" cy="2222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F45DBD-DE54-AEC4-D71A-C5E9E19DE536}"/>
                </a:ext>
              </a:extLst>
            </p:cNvPr>
            <p:cNvCxnSpPr>
              <a:cxnSpLocks/>
              <a:stCxn id="51" idx="4"/>
              <a:endCxn id="43" idx="4"/>
            </p:cNvCxnSpPr>
            <p:nvPr/>
          </p:nvCxnSpPr>
          <p:spPr>
            <a:xfrm flipV="1">
              <a:off x="1993664" y="355364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88EE532-A71D-6902-9B4C-4827C98F126B}"/>
                </a:ext>
              </a:extLst>
            </p:cNvPr>
            <p:cNvCxnSpPr>
              <a:cxnSpLocks/>
              <a:stCxn id="52" idx="1"/>
              <a:endCxn id="43" idx="5"/>
            </p:cNvCxnSpPr>
            <p:nvPr/>
          </p:nvCxnSpPr>
          <p:spPr>
            <a:xfrm flipH="1" flipV="1">
              <a:off x="2074996" y="352109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290B7C-33DD-AF55-C3BF-ACA74A95769C}"/>
                </a:ext>
              </a:extLst>
            </p:cNvPr>
            <p:cNvCxnSpPr>
              <a:cxnSpLocks/>
              <a:stCxn id="53" idx="7"/>
              <a:endCxn id="43" idx="3"/>
            </p:cNvCxnSpPr>
            <p:nvPr/>
          </p:nvCxnSpPr>
          <p:spPr>
            <a:xfrm flipV="1">
              <a:off x="1567763" y="352109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18392FD-31D7-9AFF-4035-85F2B1619B83}"/>
                </a:ext>
              </a:extLst>
            </p:cNvPr>
            <p:cNvSpPr/>
            <p:nvPr/>
          </p:nvSpPr>
          <p:spPr>
            <a:xfrm>
              <a:off x="1882527" y="4217419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B1260A-EA37-ADE3-F35B-D9E4FD3CABD6}"/>
                </a:ext>
              </a:extLst>
            </p:cNvPr>
            <p:cNvSpPr/>
            <p:nvPr/>
          </p:nvSpPr>
          <p:spPr>
            <a:xfrm>
              <a:off x="2383814" y="4217419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4445577-19C5-601E-F7A8-672C7DE1A248}"/>
                </a:ext>
              </a:extLst>
            </p:cNvPr>
            <p:cNvSpPr/>
            <p:nvPr/>
          </p:nvSpPr>
          <p:spPr>
            <a:xfrm>
              <a:off x="1378040" y="4189990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0EB967B-35AC-F16E-33B9-E3D958FB90CE}"/>
                </a:ext>
              </a:extLst>
            </p:cNvPr>
            <p:cNvGrpSpPr/>
            <p:nvPr/>
          </p:nvGrpSpPr>
          <p:grpSpPr>
            <a:xfrm>
              <a:off x="4373985" y="3380231"/>
              <a:ext cx="1228048" cy="1108318"/>
              <a:chOff x="1601369" y="3470263"/>
              <a:chExt cx="1228048" cy="1108318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114F58-0F70-4918-0D23-847452838D25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  <a:solidFill>
                <a:srgbClr val="30A94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0A949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67E7382-5936-BE88-46B6-3EC817C2A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01075B-6A3A-C988-5D3A-2E43F725904E}"/>
                  </a:ext>
                </a:extLst>
              </p:cNvPr>
              <p:cNvCxnSpPr>
                <a:cxnSpLocks/>
                <a:stCxn id="70" idx="1"/>
                <a:endCxn id="6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F7E04A4-2957-DE89-EF0E-3A49B6B49CA9}"/>
                  </a:ext>
                </a:extLst>
              </p:cNvPr>
              <p:cNvCxnSpPr>
                <a:cxnSpLocks/>
                <a:stCxn id="71" idx="7"/>
                <a:endCxn id="6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D121FA5-D0B9-7958-8AEC-53084CDEF834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513FF90-7DC8-E139-04FA-D582EC40B555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24B50C2-B475-0B95-FCF8-5C7A76233AEC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7EB080-0D7A-688C-93E1-62202AD5204F}"/>
                </a:ext>
              </a:extLst>
            </p:cNvPr>
            <p:cNvGrpSpPr/>
            <p:nvPr/>
          </p:nvGrpSpPr>
          <p:grpSpPr>
            <a:xfrm>
              <a:off x="2878671" y="3350414"/>
              <a:ext cx="1228048" cy="1108318"/>
              <a:chOff x="1601369" y="3470263"/>
              <a:chExt cx="1228048" cy="1108318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89879C-0A09-EEB8-9DC8-A0A42BF2767F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  <a:solidFill>
                <a:srgbClr val="30A94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0A949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FF42D21-703A-8DF7-2C3E-94B89D895B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3DCBE10-A6CF-C2CE-C629-914290F5E839}"/>
                  </a:ext>
                </a:extLst>
              </p:cNvPr>
              <p:cNvCxnSpPr>
                <a:cxnSpLocks/>
                <a:stCxn id="79" idx="1"/>
                <a:endCxn id="74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C880C9-62F0-E67B-88E4-C2E5DF5C8246}"/>
                  </a:ext>
                </a:extLst>
              </p:cNvPr>
              <p:cNvCxnSpPr>
                <a:cxnSpLocks/>
                <a:stCxn id="80" idx="7"/>
                <a:endCxn id="74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BCF01ED-EE57-1D9B-21F1-7432B52A5270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32F55A9-153E-C87D-EE37-189DF274C2F3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CD8FB5-F513-E877-7A82-AC1A239293C4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8CF5A9-A092-C8C0-CDD3-99D5AA91F15C}"/>
                </a:ext>
              </a:extLst>
            </p:cNvPr>
            <p:cNvGrpSpPr/>
            <p:nvPr/>
          </p:nvGrpSpPr>
          <p:grpSpPr>
            <a:xfrm>
              <a:off x="1064876" y="4398752"/>
              <a:ext cx="848602" cy="728872"/>
              <a:chOff x="1791092" y="3659986"/>
              <a:chExt cx="848602" cy="72887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077434F-252B-D42B-7627-0B175297C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46B70C3-96B8-B0A8-5EFC-8839FC510D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/>
              <p:nvPr/>
            </p:nvSpPr>
            <p:spPr>
              <a:xfrm>
                <a:off x="4844853" y="1999215"/>
                <a:ext cx="6883443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0" dirty="0"/>
                  <a:t>Create a tree code, remove the top qubit (and it’s related stabilizers)</a:t>
                </a:r>
              </a:p>
              <a:p>
                <a:r>
                  <a:rPr lang="en-US" sz="3000" dirty="0"/>
                  <a:t>Create a qubit degree of freedom: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rgbClr val="FC885F"/>
                          </a:solidFill>
                          <a:latin typeface="Cambria Math" panose="02040503050406030204" pitchFamily="18" charset="0"/>
                        </a:rPr>
                        <m:t>𝑍𝑍𝑍</m:t>
                      </m:r>
                    </m:oMath>
                  </m:oMathPara>
                </a14:m>
                <a:endParaRPr lang="en-US" sz="3000" b="0" dirty="0">
                  <a:solidFill>
                    <a:srgbClr val="FC885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</a:rPr>
                        <m:t>𝑍𝑍𝑍</m:t>
                      </m:r>
                    </m:oMath>
                  </m:oMathPara>
                </a14:m>
                <a:endParaRPr lang="en-US" sz="3000" b="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853" y="1999215"/>
                <a:ext cx="6883443" cy="2400657"/>
              </a:xfrm>
              <a:prstGeom prst="rect">
                <a:avLst/>
              </a:prstGeom>
              <a:blipFill>
                <a:blip r:embed="rId9"/>
                <a:stretch>
                  <a:fillRect l="-2126"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BA7DC83-B3AA-9C74-C114-6DF4574FFFA9}"/>
              </a:ext>
            </a:extLst>
          </p:cNvPr>
          <p:cNvSpPr/>
          <p:nvPr/>
        </p:nvSpPr>
        <p:spPr>
          <a:xfrm>
            <a:off x="1334092" y="3545360"/>
            <a:ext cx="222274" cy="222274"/>
          </a:xfrm>
          <a:prstGeom prst="ellipse">
            <a:avLst/>
          </a:prstGeom>
          <a:solidFill>
            <a:srgbClr val="30A9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BE329-5ACA-2E91-3B0C-86E622241A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AE53AF-C041-A0B7-D406-6D9328892B14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Measurement-based QEC with tree graph codes</a:t>
            </a:r>
          </a:p>
        </p:txBody>
      </p:sp>
      <p:sp>
        <p:nvSpPr>
          <p:cNvPr id="7" name="Text Placeholder 57">
            <a:extLst>
              <a:ext uri="{FF2B5EF4-FFF2-40B4-BE49-F238E27FC236}">
                <a16:creationId xmlns:a16="http://schemas.microsoft.com/office/drawing/2014/main" id="{7E68D128-31ED-D4BD-F610-C5C5386BF72C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MBQEC</a:t>
            </a:r>
          </a:p>
        </p:txBody>
      </p:sp>
    </p:spTree>
    <p:extLst>
      <p:ext uri="{BB962C8B-B14F-4D97-AF65-F5344CB8AC3E}">
        <p14:creationId xmlns:p14="http://schemas.microsoft.com/office/powerpoint/2010/main" val="36580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532174-AC23-CD7C-2699-2C4A42FAD042}"/>
              </a:ext>
            </a:extLst>
          </p:cNvPr>
          <p:cNvGrpSpPr/>
          <p:nvPr/>
        </p:nvGrpSpPr>
        <p:grpSpPr>
          <a:xfrm>
            <a:off x="-289888" y="1903730"/>
            <a:ext cx="4537157" cy="2496142"/>
            <a:chOff x="1064876" y="2631482"/>
            <a:chExt cx="4537157" cy="2496142"/>
          </a:xfrm>
        </p:grpSpPr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E4E05082-85A0-87F9-137E-9091EF213D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419" y="2664033"/>
              <a:ext cx="0" cy="76496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975DF96-973E-2B26-3427-3F60F1B8E76F}"/>
                </a:ext>
              </a:extLst>
            </p:cNvPr>
            <p:cNvCxnSpPr>
              <a:cxnSpLocks/>
              <a:stCxn id="65" idx="1"/>
            </p:cNvCxnSpPr>
            <p:nvPr/>
          </p:nvCxnSpPr>
          <p:spPr>
            <a:xfrm flipH="1" flipV="1">
              <a:off x="3555005" y="2631482"/>
              <a:ext cx="1358764" cy="781300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7CE96D-65AC-15BE-9334-3263B504588F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V="1">
              <a:off x="2074996" y="2631482"/>
              <a:ext cx="1322837" cy="73244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871FAE2-2131-1182-2F49-1674607C50CB}"/>
                </a:ext>
              </a:extLst>
            </p:cNvPr>
            <p:cNvSpPr/>
            <p:nvPr/>
          </p:nvSpPr>
          <p:spPr>
            <a:xfrm>
              <a:off x="1885273" y="3331375"/>
              <a:ext cx="222274" cy="22227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F45DBD-DE54-AEC4-D71A-C5E9E19DE536}"/>
                </a:ext>
              </a:extLst>
            </p:cNvPr>
            <p:cNvCxnSpPr>
              <a:cxnSpLocks/>
              <a:stCxn id="51" idx="4"/>
              <a:endCxn id="43" idx="4"/>
            </p:cNvCxnSpPr>
            <p:nvPr/>
          </p:nvCxnSpPr>
          <p:spPr>
            <a:xfrm flipV="1">
              <a:off x="1993664" y="355364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88EE532-A71D-6902-9B4C-4827C98F126B}"/>
                </a:ext>
              </a:extLst>
            </p:cNvPr>
            <p:cNvCxnSpPr>
              <a:cxnSpLocks/>
              <a:stCxn id="52" idx="1"/>
              <a:endCxn id="43" idx="5"/>
            </p:cNvCxnSpPr>
            <p:nvPr/>
          </p:nvCxnSpPr>
          <p:spPr>
            <a:xfrm flipH="1" flipV="1">
              <a:off x="2074996" y="352109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290B7C-33DD-AF55-C3BF-ACA74A95769C}"/>
                </a:ext>
              </a:extLst>
            </p:cNvPr>
            <p:cNvCxnSpPr>
              <a:cxnSpLocks/>
              <a:stCxn id="53" idx="7"/>
              <a:endCxn id="43" idx="3"/>
            </p:cNvCxnSpPr>
            <p:nvPr/>
          </p:nvCxnSpPr>
          <p:spPr>
            <a:xfrm flipV="1">
              <a:off x="1567763" y="352109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18392FD-31D7-9AFF-4035-85F2B1619B83}"/>
                </a:ext>
              </a:extLst>
            </p:cNvPr>
            <p:cNvSpPr/>
            <p:nvPr/>
          </p:nvSpPr>
          <p:spPr>
            <a:xfrm>
              <a:off x="1882527" y="4217419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B1260A-EA37-ADE3-F35B-D9E4FD3CABD6}"/>
                </a:ext>
              </a:extLst>
            </p:cNvPr>
            <p:cNvSpPr/>
            <p:nvPr/>
          </p:nvSpPr>
          <p:spPr>
            <a:xfrm>
              <a:off x="2383814" y="4217419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4445577-19C5-601E-F7A8-672C7DE1A248}"/>
                </a:ext>
              </a:extLst>
            </p:cNvPr>
            <p:cNvSpPr/>
            <p:nvPr/>
          </p:nvSpPr>
          <p:spPr>
            <a:xfrm>
              <a:off x="1378040" y="4189990"/>
              <a:ext cx="222274" cy="222274"/>
            </a:xfrm>
            <a:prstGeom prst="ellipse">
              <a:avLst/>
            </a:prstGeom>
            <a:solidFill>
              <a:srgbClr val="FC885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0EB967B-35AC-F16E-33B9-E3D958FB90CE}"/>
                </a:ext>
              </a:extLst>
            </p:cNvPr>
            <p:cNvGrpSpPr/>
            <p:nvPr/>
          </p:nvGrpSpPr>
          <p:grpSpPr>
            <a:xfrm>
              <a:off x="4373985" y="3380231"/>
              <a:ext cx="1228048" cy="1108318"/>
              <a:chOff x="1601369" y="3470263"/>
              <a:chExt cx="1228048" cy="1108318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114F58-0F70-4918-0D23-847452838D25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  <a:solidFill>
                <a:srgbClr val="30A94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0A949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67E7382-5936-BE88-46B6-3EC817C2A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01075B-6A3A-C988-5D3A-2E43F725904E}"/>
                  </a:ext>
                </a:extLst>
              </p:cNvPr>
              <p:cNvCxnSpPr>
                <a:cxnSpLocks/>
                <a:stCxn id="70" idx="1"/>
                <a:endCxn id="6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F7E04A4-2957-DE89-EF0E-3A49B6B49CA9}"/>
                  </a:ext>
                </a:extLst>
              </p:cNvPr>
              <p:cNvCxnSpPr>
                <a:cxnSpLocks/>
                <a:stCxn id="71" idx="7"/>
                <a:endCxn id="6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D121FA5-D0B9-7958-8AEC-53084CDEF834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513FF90-7DC8-E139-04FA-D582EC40B555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24B50C2-B475-0B95-FCF8-5C7A76233AEC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7EB080-0D7A-688C-93E1-62202AD5204F}"/>
                </a:ext>
              </a:extLst>
            </p:cNvPr>
            <p:cNvGrpSpPr/>
            <p:nvPr/>
          </p:nvGrpSpPr>
          <p:grpSpPr>
            <a:xfrm>
              <a:off x="2878671" y="3350414"/>
              <a:ext cx="1228048" cy="1108318"/>
              <a:chOff x="1601369" y="3470263"/>
              <a:chExt cx="1228048" cy="1108318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89879C-0A09-EEB8-9DC8-A0A42BF2767F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  <a:solidFill>
                <a:srgbClr val="30A94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0A949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FF42D21-703A-8DF7-2C3E-94B89D895B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3DCBE10-A6CF-C2CE-C629-914290F5E839}"/>
                  </a:ext>
                </a:extLst>
              </p:cNvPr>
              <p:cNvCxnSpPr>
                <a:cxnSpLocks/>
                <a:stCxn id="79" idx="1"/>
                <a:endCxn id="74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C880C9-62F0-E67B-88E4-C2E5DF5C8246}"/>
                  </a:ext>
                </a:extLst>
              </p:cNvPr>
              <p:cNvCxnSpPr>
                <a:cxnSpLocks/>
                <a:stCxn id="80" idx="7"/>
                <a:endCxn id="74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BCF01ED-EE57-1D9B-21F1-7432B52A5270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32F55A9-153E-C87D-EE37-189DF274C2F3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CD8FB5-F513-E877-7A82-AC1A239293C4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8CF5A9-A092-C8C0-CDD3-99D5AA91F15C}"/>
                </a:ext>
              </a:extLst>
            </p:cNvPr>
            <p:cNvGrpSpPr/>
            <p:nvPr/>
          </p:nvGrpSpPr>
          <p:grpSpPr>
            <a:xfrm>
              <a:off x="1064876" y="4398752"/>
              <a:ext cx="848602" cy="728872"/>
              <a:chOff x="1791092" y="3659986"/>
              <a:chExt cx="848602" cy="72887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077434F-252B-D42B-7627-0B175297C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46B70C3-96B8-B0A8-5EFC-8839FC510D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/>
              <p:nvPr/>
            </p:nvSpPr>
            <p:spPr>
              <a:xfrm>
                <a:off x="4844853" y="1999215"/>
                <a:ext cx="6883443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0" dirty="0"/>
                  <a:t>How does it work. Suppose that you want to measure the logical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3000" b="0" dirty="0">
                    <a:solidFill>
                      <a:srgbClr val="FC885F"/>
                    </a:solidFill>
                  </a:rPr>
                  <a:t> </a:t>
                </a:r>
                <a:r>
                  <a:rPr lang="en-US" sz="3000" b="0" dirty="0"/>
                  <a:t>operator. You can directly measure its </a:t>
                </a:r>
                <a:r>
                  <a:rPr lang="en-US" sz="3000" b="0" dirty="0">
                    <a:solidFill>
                      <a:srgbClr val="30A949"/>
                    </a:solidFill>
                  </a:rPr>
                  <a:t>qubits…</a:t>
                </a:r>
              </a:p>
              <a:p>
                <a:r>
                  <a:rPr lang="en-US" sz="3000" dirty="0">
                    <a:latin typeface="Cambria Math" panose="02040503050406030204" pitchFamily="18" charset="0"/>
                  </a:rPr>
                  <a:t>But you can also indirectly </a:t>
                </a:r>
                <a:r>
                  <a:rPr lang="en-US" sz="3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measure them using the stabilizers</a:t>
                </a:r>
                <a:r>
                  <a:rPr lang="en-US" sz="3000" dirty="0">
                    <a:latin typeface="Cambria Math" panose="02040503050406030204" pitchFamily="18" charset="0"/>
                  </a:rPr>
                  <a:t>!</a:t>
                </a:r>
                <a:endParaRPr lang="en-US" sz="30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A09E32-E5EC-9C19-448B-F0B43D69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853" y="1999215"/>
                <a:ext cx="6883443" cy="2400657"/>
              </a:xfrm>
              <a:prstGeom prst="rect">
                <a:avLst/>
              </a:prstGeom>
              <a:blipFill>
                <a:blip r:embed="rId9"/>
                <a:stretch>
                  <a:fillRect l="-2126" t="-3046" r="-2834" b="-6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BA7DC83-B3AA-9C74-C114-6DF4574FFFA9}"/>
              </a:ext>
            </a:extLst>
          </p:cNvPr>
          <p:cNvSpPr/>
          <p:nvPr/>
        </p:nvSpPr>
        <p:spPr>
          <a:xfrm>
            <a:off x="625371" y="2607368"/>
            <a:ext cx="222274" cy="222274"/>
          </a:xfrm>
          <a:prstGeom prst="ellipse">
            <a:avLst/>
          </a:prstGeom>
          <a:solidFill>
            <a:srgbClr val="30A9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3FB0D2-4C01-B4D3-CDD7-FF782D2B4A3E}"/>
              </a:ext>
            </a:extLst>
          </p:cNvPr>
          <p:cNvCxnSpPr>
            <a:cxnSpLocks/>
          </p:cNvCxnSpPr>
          <p:nvPr/>
        </p:nvCxnSpPr>
        <p:spPr>
          <a:xfrm flipV="1">
            <a:off x="4154627" y="3768794"/>
            <a:ext cx="0" cy="7649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B7E12F-B8EF-530E-7885-48D8C8D31054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235958" y="3726303"/>
            <a:ext cx="341369" cy="7288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D1E338-D5B2-5B54-26AC-5B19FBED9F6E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728725" y="3726303"/>
            <a:ext cx="350061" cy="70144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1897E7D-8D78-9CDE-1895-EF58C3773A71}"/>
              </a:ext>
            </a:extLst>
          </p:cNvPr>
          <p:cNvSpPr/>
          <p:nvPr/>
        </p:nvSpPr>
        <p:spPr>
          <a:xfrm>
            <a:off x="4043489" y="4422624"/>
            <a:ext cx="222274" cy="222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319268-656D-9627-7A31-E4E29A8D10DF}"/>
              </a:ext>
            </a:extLst>
          </p:cNvPr>
          <p:cNvSpPr/>
          <p:nvPr/>
        </p:nvSpPr>
        <p:spPr>
          <a:xfrm>
            <a:off x="4544776" y="4422624"/>
            <a:ext cx="222274" cy="222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8CA7C7-8407-D48A-9B71-F6A5A6A435D1}"/>
              </a:ext>
            </a:extLst>
          </p:cNvPr>
          <p:cNvSpPr/>
          <p:nvPr/>
        </p:nvSpPr>
        <p:spPr>
          <a:xfrm>
            <a:off x="3539002" y="4395195"/>
            <a:ext cx="222274" cy="222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7F41F9-9EAB-0DA7-4372-831B64D78EA3}"/>
                  </a:ext>
                </a:extLst>
              </p:cNvPr>
              <p:cNvSpPr txBox="1"/>
              <p:nvPr/>
            </p:nvSpPr>
            <p:spPr>
              <a:xfrm>
                <a:off x="4198067" y="3418147"/>
                <a:ext cx="68793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7F41F9-9EAB-0DA7-4372-831B64D78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67" y="3418147"/>
                <a:ext cx="687930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34DE7-6C7F-6C96-58E5-CAD02CC31665}"/>
                  </a:ext>
                </a:extLst>
              </p:cNvPr>
              <p:cNvSpPr txBox="1"/>
              <p:nvPr/>
            </p:nvSpPr>
            <p:spPr>
              <a:xfrm>
                <a:off x="2964954" y="4260278"/>
                <a:ext cx="68793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34DE7-6C7F-6C96-58E5-CAD02CC31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954" y="4260278"/>
                <a:ext cx="687930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BF8A7-2E72-BAF5-5CF3-317647CF46EC}"/>
                  </a:ext>
                </a:extLst>
              </p:cNvPr>
              <p:cNvSpPr txBox="1"/>
              <p:nvPr/>
            </p:nvSpPr>
            <p:spPr>
              <a:xfrm>
                <a:off x="3587932" y="4520859"/>
                <a:ext cx="68793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BF8A7-2E72-BAF5-5CF3-317647CF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932" y="4520859"/>
                <a:ext cx="687930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E31DD3-766E-E48F-C2BB-B48EA193EC7D}"/>
                  </a:ext>
                </a:extLst>
              </p:cNvPr>
              <p:cNvSpPr txBox="1"/>
              <p:nvPr/>
            </p:nvSpPr>
            <p:spPr>
              <a:xfrm>
                <a:off x="4423085" y="4520859"/>
                <a:ext cx="68793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E31DD3-766E-E48F-C2BB-B48EA193E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085" y="4520859"/>
                <a:ext cx="687930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6D134C-87EB-4172-9DDF-3457250175D2}"/>
                  </a:ext>
                </a:extLst>
              </p:cNvPr>
              <p:cNvSpPr txBox="1"/>
              <p:nvPr/>
            </p:nvSpPr>
            <p:spPr>
              <a:xfrm>
                <a:off x="86843" y="4839719"/>
                <a:ext cx="4069623" cy="20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3000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nary>
                        <m:naryPr>
                          <m:chr m:val="∏"/>
                          <m:supHide m:val="on"/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0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6D134C-87EB-4172-9DDF-345725017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3" y="4839719"/>
                <a:ext cx="4069623" cy="20308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DF07B-0593-09CE-0842-AAD895802505}"/>
                  </a:ext>
                </a:extLst>
              </p:cNvPr>
              <p:cNvSpPr txBox="1"/>
              <p:nvPr/>
            </p:nvSpPr>
            <p:spPr>
              <a:xfrm>
                <a:off x="3380780" y="5186986"/>
                <a:ext cx="9811587" cy="1569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dirty="0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000" b="0" i="1" dirty="0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nary>
                        <m:naryPr>
                          <m:chr m:val="∏"/>
                          <m:supHide m:val="on"/>
                          <m:ctrlP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nary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DF07B-0593-09CE-0842-AAD895802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80" y="5186986"/>
                <a:ext cx="9811587" cy="15691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5D923A-D851-044C-DAE0-0CCFB6B3DD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F9CFC-ADE0-E669-C330-75ED763D334C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Measurement-based QEC with tree graph codes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35357DC1-F57F-5A65-9BC5-EB602BF5CC98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MBQEC</a:t>
            </a:r>
          </a:p>
        </p:txBody>
      </p:sp>
    </p:spTree>
    <p:extLst>
      <p:ext uri="{BB962C8B-B14F-4D97-AF65-F5344CB8AC3E}">
        <p14:creationId xmlns:p14="http://schemas.microsoft.com/office/powerpoint/2010/main" val="4105903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error corrected computation with measurements using the RHG lattice">
            <a:extLst>
              <a:ext uri="{FF2B5EF4-FFF2-40B4-BE49-F238E27FC236}">
                <a16:creationId xmlns:a16="http://schemas.microsoft.com/office/drawing/2014/main" id="{09B0A5C0-9894-6062-B5C4-AA96F739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88" y="2309058"/>
            <a:ext cx="4778062" cy="26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antum Error Correction - TundraSystems Global LTD">
            <a:extLst>
              <a:ext uri="{FF2B5EF4-FFF2-40B4-BE49-F238E27FC236}">
                <a16:creationId xmlns:a16="http://schemas.microsoft.com/office/drawing/2014/main" id="{A44F8862-7FD1-949C-AA0A-235EE953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6" y="2588605"/>
            <a:ext cx="5511054" cy="21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51CC2-E99A-166A-C38D-51AC9A2718E5}"/>
              </a:ext>
            </a:extLst>
          </p:cNvPr>
          <p:cNvSpPr txBox="1"/>
          <p:nvPr/>
        </p:nvSpPr>
        <p:spPr>
          <a:xfrm>
            <a:off x="6621314" y="4996718"/>
            <a:ext cx="516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/>
                </a:solidFill>
              </a:rPr>
              <a:t>Credit: Xanadu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A6044-8487-C78E-97E9-A4E037FE40A9}"/>
              </a:ext>
            </a:extLst>
          </p:cNvPr>
          <p:cNvSpPr txBox="1"/>
          <p:nvPr/>
        </p:nvSpPr>
        <p:spPr>
          <a:xfrm>
            <a:off x="924339" y="5672117"/>
            <a:ext cx="101279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0" dirty="0"/>
              <a:t>In practice, tree graphs are too simplistic, </a:t>
            </a:r>
            <a:r>
              <a:rPr lang="en-US" sz="2500" dirty="0"/>
              <a:t>3D lattices are the real deal!</a:t>
            </a:r>
          </a:p>
          <a:p>
            <a:pPr algn="ctr"/>
            <a:r>
              <a:rPr lang="en-US" sz="2500" b="0" i="1" dirty="0"/>
              <a:t>How to generate a large graph state without deterministic gates?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45BF0E-17C6-E82C-CE7E-74096AB37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BA93B7-A680-2F50-6A13-15897EEA0560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Measurement-based QEC</a:t>
            </a:r>
          </a:p>
        </p:txBody>
      </p:sp>
      <p:sp>
        <p:nvSpPr>
          <p:cNvPr id="12" name="Text Placeholder 57">
            <a:extLst>
              <a:ext uri="{FF2B5EF4-FFF2-40B4-BE49-F238E27FC236}">
                <a16:creationId xmlns:a16="http://schemas.microsoft.com/office/drawing/2014/main" id="{289693FA-804D-B47A-2BF5-B6759D1F6CF3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MBQEC</a:t>
            </a:r>
          </a:p>
        </p:txBody>
      </p:sp>
    </p:spTree>
    <p:extLst>
      <p:ext uri="{BB962C8B-B14F-4D97-AF65-F5344CB8AC3E}">
        <p14:creationId xmlns:p14="http://schemas.microsoft.com/office/powerpoint/2010/main" val="21635761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3A3EF5-A93A-E6E7-3F32-16346E1D3EB3}"/>
              </a:ext>
            </a:extLst>
          </p:cNvPr>
          <p:cNvSpPr txBox="1"/>
          <p:nvPr/>
        </p:nvSpPr>
        <p:spPr>
          <a:xfrm>
            <a:off x="67733" y="1871078"/>
            <a:ext cx="7903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Why this gate?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It combines well with graph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It fuses the vertex of the two 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You can create larger entangled state from smaller ones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E906F-B7FD-254C-5B6B-96DD0C5A8580}"/>
              </a:ext>
            </a:extLst>
          </p:cNvPr>
          <p:cNvGrpSpPr/>
          <p:nvPr/>
        </p:nvGrpSpPr>
        <p:grpSpPr>
          <a:xfrm rot="14935109">
            <a:off x="10052915" y="4019427"/>
            <a:ext cx="1228048" cy="1108318"/>
            <a:chOff x="1601369" y="3470263"/>
            <a:chExt cx="1228048" cy="110831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8AD724C-02A3-072E-DE31-9ED5BD297AA8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C2B85E9-FA7E-8CCD-A1CE-8DE1DD0A1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D2BA033-5C9B-CB56-11E1-7C242F2DB83C}"/>
                </a:ext>
              </a:extLst>
            </p:cNvPr>
            <p:cNvCxnSpPr>
              <a:cxnSpLocks/>
              <a:stCxn id="1026" idx="1"/>
              <a:endCxn id="49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1074117-5FCD-2C38-E9A3-3EC7360092E7}"/>
                </a:ext>
              </a:extLst>
            </p:cNvPr>
            <p:cNvCxnSpPr>
              <a:cxnSpLocks/>
              <a:stCxn id="1036" idx="7"/>
              <a:endCxn id="49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7C5572B-2F4A-0871-EAF5-2C035331AD8B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C118D089-2A07-338B-75FC-DB49D746EB35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4EF21D63-A432-83B8-5CD9-3F44D3B5D5E5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14D79B61-3C15-3D22-9C9F-D88A649AA189}"/>
              </a:ext>
            </a:extLst>
          </p:cNvPr>
          <p:cNvGrpSpPr/>
          <p:nvPr/>
        </p:nvGrpSpPr>
        <p:grpSpPr>
          <a:xfrm rot="6542735">
            <a:off x="9224951" y="4031049"/>
            <a:ext cx="1228048" cy="1108318"/>
            <a:chOff x="1601369" y="3470263"/>
            <a:chExt cx="1228048" cy="1108318"/>
          </a:xfrm>
        </p:grpSpPr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B2444953-6699-429A-7D17-1CACC87EF4D3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079CF2F2-810F-617F-B264-884F25AA5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76EAD635-C1A2-5993-BC69-5CEF4F054234}"/>
                </a:ext>
              </a:extLst>
            </p:cNvPr>
            <p:cNvCxnSpPr>
              <a:cxnSpLocks/>
              <a:stCxn id="1043" idx="1"/>
              <a:endCxn id="103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EDFA6B95-CD26-099C-DF28-4A3E0FF6BD63}"/>
                </a:ext>
              </a:extLst>
            </p:cNvPr>
            <p:cNvCxnSpPr>
              <a:cxnSpLocks/>
              <a:stCxn id="1044" idx="7"/>
              <a:endCxn id="103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FA19DE7C-3F2E-6EE1-715E-17E7903B8C1E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A4EFE855-63E8-83B2-4508-BAAB32A2196B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806BF413-FE9A-294D-9F53-0F574CB3318D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9B7CC121-833E-4A96-9A36-C3354FA208ED}"/>
              </a:ext>
            </a:extLst>
          </p:cNvPr>
          <p:cNvGrpSpPr/>
          <p:nvPr/>
        </p:nvGrpSpPr>
        <p:grpSpPr>
          <a:xfrm rot="15243122">
            <a:off x="4394947" y="4077457"/>
            <a:ext cx="1228048" cy="1108318"/>
            <a:chOff x="1601369" y="3470263"/>
            <a:chExt cx="1228048" cy="1108318"/>
          </a:xfrm>
        </p:grpSpPr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792BA96D-4070-C9BF-8BA9-2BA1C6812546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FA5B9E75-A010-52C1-8B59-2D4BDD44A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295BF320-54F6-4553-C9EC-90E6781062C4}"/>
                </a:ext>
              </a:extLst>
            </p:cNvPr>
            <p:cNvCxnSpPr>
              <a:cxnSpLocks/>
              <a:stCxn id="1060" idx="1"/>
              <a:endCxn id="1055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46CB3B7A-3681-E726-F15C-34020ACE1967}"/>
                </a:ext>
              </a:extLst>
            </p:cNvPr>
            <p:cNvCxnSpPr>
              <a:cxnSpLocks/>
              <a:stCxn id="1061" idx="7"/>
              <a:endCxn id="1055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121E5DBB-4E69-9B3F-122D-24CC1F6E9A32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307A5B85-6079-76B2-CCBE-9BCEF93D3F0B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C53F7BB5-2717-A1A0-3CB9-605F5661CC8F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1E8BF750-650D-7BF5-9D56-0677DAABA53B}"/>
              </a:ext>
            </a:extLst>
          </p:cNvPr>
          <p:cNvGrpSpPr/>
          <p:nvPr/>
        </p:nvGrpSpPr>
        <p:grpSpPr>
          <a:xfrm rot="6300000">
            <a:off x="950684" y="3958598"/>
            <a:ext cx="1228048" cy="1108318"/>
            <a:chOff x="1601369" y="3470263"/>
            <a:chExt cx="1228048" cy="1108318"/>
          </a:xfrm>
        </p:grpSpPr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90BA12E7-4F1D-1DA7-1A82-343A144276E8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3F71678F-C331-DFF1-076E-2E86D03C3A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03485608-3C43-9174-06C6-168AC2B08240}"/>
                </a:ext>
              </a:extLst>
            </p:cNvPr>
            <p:cNvCxnSpPr>
              <a:cxnSpLocks/>
              <a:stCxn id="1068" idx="1"/>
              <a:endCxn id="1063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295997CA-B361-C2B9-B4A5-3AC94FFADE2F}"/>
                </a:ext>
              </a:extLst>
            </p:cNvPr>
            <p:cNvCxnSpPr>
              <a:cxnSpLocks/>
              <a:stCxn id="1069" idx="7"/>
              <a:endCxn id="1063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6AD0B422-3066-44F4-62C5-45C94DD1869F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15C8AFEB-A576-1628-3331-B6D27FDBA5D9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5718DDFE-0FA3-96DB-CD1A-8BF19E68F65A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CB39F55D-FF7F-0D37-5B1D-C09F477760C9}"/>
              </a:ext>
            </a:extLst>
          </p:cNvPr>
          <p:cNvSpPr/>
          <p:nvPr/>
        </p:nvSpPr>
        <p:spPr>
          <a:xfrm>
            <a:off x="2669371" y="4929458"/>
            <a:ext cx="1257719" cy="861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Type I gate</a:t>
            </a:r>
          </a:p>
        </p:txBody>
      </p: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6482D8D0-2D86-EBB3-F860-E4A4EA3A6BA0}"/>
              </a:ext>
            </a:extLst>
          </p:cNvPr>
          <p:cNvCxnSpPr>
            <a:cxnSpLocks/>
            <a:stCxn id="1055" idx="0"/>
          </p:cNvCxnSpPr>
          <p:nvPr/>
        </p:nvCxnSpPr>
        <p:spPr>
          <a:xfrm flipH="1">
            <a:off x="3925603" y="4779700"/>
            <a:ext cx="549343" cy="2639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F067977D-DA23-19CD-CFB9-23FE53C28E05}"/>
              </a:ext>
            </a:extLst>
          </p:cNvPr>
          <p:cNvCxnSpPr>
            <a:cxnSpLocks/>
          </p:cNvCxnSpPr>
          <p:nvPr/>
        </p:nvCxnSpPr>
        <p:spPr>
          <a:xfrm>
            <a:off x="2074947" y="4683151"/>
            <a:ext cx="570154" cy="3604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98AB4-35B2-5E80-C59F-7FD4335864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73157-12FD-1A26-864C-1EBDE8F4F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274B9A-259C-2189-60BC-9ACB794551A9}"/>
              </a:ext>
            </a:extLst>
          </p:cNvPr>
          <p:cNvSpPr txBox="1">
            <a:spLocks/>
          </p:cNvSpPr>
          <p:nvPr/>
        </p:nvSpPr>
        <p:spPr>
          <a:xfrm>
            <a:off x="709216" y="891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Fusion gates</a:t>
            </a:r>
          </a:p>
        </p:txBody>
      </p:sp>
      <p:sp>
        <p:nvSpPr>
          <p:cNvPr id="8" name="Text Placeholder 57">
            <a:extLst>
              <a:ext uri="{FF2B5EF4-FFF2-40B4-BE49-F238E27FC236}">
                <a16:creationId xmlns:a16="http://schemas.microsoft.com/office/drawing/2014/main" id="{E971856E-C206-AA49-7A72-06D530251879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8847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414289" y="2147842"/>
            <a:ext cx="113634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Classical error correction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Repetition code / Hamming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Quantum error correction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Challenges of quantum error correction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Discretization of errors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Stabilizer formalism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Simple code (Shor)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Photonic FTQC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Graph state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How to build them?</a:t>
            </a:r>
          </a:p>
        </p:txBody>
      </p:sp>
    </p:spTree>
    <p:extLst>
      <p:ext uri="{BB962C8B-B14F-4D97-AF65-F5344CB8AC3E}">
        <p14:creationId xmlns:p14="http://schemas.microsoft.com/office/powerpoint/2010/main" val="1412299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Small entangled state generation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Photonic quantum 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8EA9B-D149-FEE3-2883-0C109D2E4F1D}"/>
              </a:ext>
            </a:extLst>
          </p:cNvPr>
          <p:cNvSpPr txBox="1"/>
          <p:nvPr/>
        </p:nvSpPr>
        <p:spPr>
          <a:xfrm>
            <a:off x="67733" y="2082740"/>
            <a:ext cx="79034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We also need to produce small entangled state.</a:t>
            </a:r>
          </a:p>
          <a:p>
            <a:endParaRPr lang="en-US" sz="2500" b="0" dirty="0"/>
          </a:p>
          <a:p>
            <a:r>
              <a:rPr lang="en-US" sz="2500" b="1" dirty="0"/>
              <a:t>Solution 1: Linear-optics.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A4B10-9307-054F-7F06-0D56B5BB8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3202572"/>
            <a:ext cx="7107767" cy="3626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4EE62-FB46-062F-1730-5D3544BCE294}"/>
                  </a:ext>
                </a:extLst>
              </p:cNvPr>
              <p:cNvSpPr txBox="1"/>
              <p:nvPr/>
            </p:nvSpPr>
            <p:spPr>
              <a:xfrm>
                <a:off x="7280631" y="3483628"/>
                <a:ext cx="4289069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/>
                  <a:t>Create a photonic GHZ state: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Requires 6 photons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 err="1"/>
                  <a:t>Ouputs</a:t>
                </a:r>
                <a:r>
                  <a:rPr lang="en-US" sz="2500" dirty="0"/>
                  <a:t> 3 entangled photons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Based on detection outcomes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Success probability 1/32…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4EE62-FB46-062F-1730-5D3544BCE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631" y="3483628"/>
                <a:ext cx="4289069" cy="2785378"/>
              </a:xfrm>
              <a:prstGeom prst="rect">
                <a:avLst/>
              </a:prstGeom>
              <a:blipFill>
                <a:blip r:embed="rId3"/>
                <a:stretch>
                  <a:fillRect l="-2273" t="-1532" b="-4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97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8EA9B-D149-FEE3-2883-0C109D2E4F1D}"/>
              </a:ext>
            </a:extLst>
          </p:cNvPr>
          <p:cNvSpPr txBox="1"/>
          <p:nvPr/>
        </p:nvSpPr>
        <p:spPr>
          <a:xfrm>
            <a:off x="67733" y="2082740"/>
            <a:ext cx="102700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We also need to produce small entangled state.</a:t>
            </a:r>
          </a:p>
          <a:p>
            <a:endParaRPr lang="en-US" sz="2500" b="0" dirty="0"/>
          </a:p>
          <a:p>
            <a:r>
              <a:rPr lang="en-US" sz="2500" b="1" dirty="0"/>
              <a:t>Solution 2: Deterministic generation through quantum emitters.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21EAF-CF0C-1A5A-3A4F-B13EECAE8360}"/>
              </a:ext>
            </a:extLst>
          </p:cNvPr>
          <p:cNvSpPr txBox="1"/>
          <p:nvPr/>
        </p:nvSpPr>
        <p:spPr>
          <a:xfrm>
            <a:off x="3182927" y="4218302"/>
            <a:ext cx="87921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Entangled source of photons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Use a spin degree of freedom as a photon entangler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Create photonic GHZ  and linear graph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6C9B2-22AB-E1E3-9928-042C2E9F7749}"/>
              </a:ext>
            </a:extLst>
          </p:cNvPr>
          <p:cNvSpPr txBox="1"/>
          <p:nvPr/>
        </p:nvSpPr>
        <p:spPr>
          <a:xfrm>
            <a:off x="2553571" y="6068951"/>
            <a:ext cx="5734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/>
                </a:solidFill>
              </a:rPr>
              <a:t>N. Coste et al., Nat. Photon. 17, 582 (2023)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663C55-87E6-9793-AE9F-DBCA05CFED78}"/>
              </a:ext>
            </a:extLst>
          </p:cNvPr>
          <p:cNvGrpSpPr/>
          <p:nvPr/>
        </p:nvGrpSpPr>
        <p:grpSpPr>
          <a:xfrm>
            <a:off x="216908" y="3429000"/>
            <a:ext cx="2269617" cy="3208729"/>
            <a:chOff x="216908" y="2819604"/>
            <a:chExt cx="2700658" cy="3818125"/>
          </a:xfrm>
        </p:grpSpPr>
        <p:pic>
          <p:nvPicPr>
            <p:cNvPr id="7" name="Picture 6" descr="Image">
              <a:extLst>
                <a:ext uri="{FF2B5EF4-FFF2-40B4-BE49-F238E27FC236}">
                  <a16:creationId xmlns:a16="http://schemas.microsoft.com/office/drawing/2014/main" id="{B7ED670B-AD05-2FB9-EFE6-00D87FB9F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08" y="2822672"/>
              <a:ext cx="2700658" cy="3815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9A488C-C6C6-28D8-3D97-A398F2B938FF}"/>
                </a:ext>
              </a:extLst>
            </p:cNvPr>
            <p:cNvGrpSpPr/>
            <p:nvPr/>
          </p:nvGrpSpPr>
          <p:grpSpPr>
            <a:xfrm>
              <a:off x="772685" y="2819604"/>
              <a:ext cx="1643329" cy="2984698"/>
              <a:chOff x="9186563" y="2134305"/>
              <a:chExt cx="2033089" cy="3692598"/>
            </a:xfrm>
          </p:grpSpPr>
          <p:pic>
            <p:nvPicPr>
              <p:cNvPr id="13" name="Picture 12" descr="Image">
                <a:extLst>
                  <a:ext uri="{FF2B5EF4-FFF2-40B4-BE49-F238E27FC236}">
                    <a16:creationId xmlns:a16="http://schemas.microsoft.com/office/drawing/2014/main" id="{0A1A6E7A-FF99-7E7C-80E7-734ED3FC3F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92" t="8680" r="18524" b="80588"/>
              <a:stretch/>
            </p:blipFill>
            <p:spPr bwMode="auto">
              <a:xfrm>
                <a:off x="10859358" y="2134305"/>
                <a:ext cx="360294" cy="50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D1F5C6-64D5-11E3-F4A3-37A5D141D7C3}"/>
                  </a:ext>
                </a:extLst>
              </p:cNvPr>
              <p:cNvGrpSpPr/>
              <p:nvPr/>
            </p:nvGrpSpPr>
            <p:grpSpPr>
              <a:xfrm>
                <a:off x="10909300" y="2209800"/>
                <a:ext cx="245762" cy="1762902"/>
                <a:chOff x="9186563" y="2979706"/>
                <a:chExt cx="444500" cy="2847197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E4BC330-DA44-DA29-E92A-9EA31757D7A4}"/>
                    </a:ext>
                  </a:extLst>
                </p:cNvPr>
                <p:cNvGrpSpPr/>
                <p:nvPr/>
              </p:nvGrpSpPr>
              <p:grpSpPr>
                <a:xfrm>
                  <a:off x="9186563" y="2979706"/>
                  <a:ext cx="444500" cy="2847197"/>
                  <a:chOff x="9186563" y="3030506"/>
                  <a:chExt cx="444500" cy="2847197"/>
                </a:xfrm>
              </p:grpSpPr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68022ADC-FEAC-BA16-0E3F-88D78B4E9AE4}"/>
                      </a:ext>
                    </a:extLst>
                  </p:cNvPr>
                  <p:cNvSpPr/>
                  <p:nvPr/>
                </p:nvSpPr>
                <p:spPr>
                  <a:xfrm>
                    <a:off x="9186563" y="3030506"/>
                    <a:ext cx="444500" cy="7112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C433940F-8B92-F019-E3ED-606504BDEEE1}"/>
                      </a:ext>
                    </a:extLst>
                  </p:cNvPr>
                  <p:cNvSpPr/>
                  <p:nvPr/>
                </p:nvSpPr>
                <p:spPr>
                  <a:xfrm>
                    <a:off x="9186563" y="5166503"/>
                    <a:ext cx="444500" cy="7112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3C01AA7-92F8-B9F0-560E-64E76EDB87F0}"/>
                      </a:ext>
                    </a:extLst>
                  </p:cNvPr>
                  <p:cNvSpPr/>
                  <p:nvPr/>
                </p:nvSpPr>
                <p:spPr>
                  <a:xfrm>
                    <a:off x="9186563" y="3716306"/>
                    <a:ext cx="444500" cy="7112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D9213CE3-3CAB-1E4C-A658-A0B7EF49323A}"/>
                      </a:ext>
                    </a:extLst>
                  </p:cNvPr>
                  <p:cNvSpPr/>
                  <p:nvPr/>
                </p:nvSpPr>
                <p:spPr>
                  <a:xfrm>
                    <a:off x="9186563" y="4427506"/>
                    <a:ext cx="444500" cy="7112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" name="Arrow: Right 30">
                  <a:extLst>
                    <a:ext uri="{FF2B5EF4-FFF2-40B4-BE49-F238E27FC236}">
                      <a16:creationId xmlns:a16="http://schemas.microsoft.com/office/drawing/2014/main" id="{97E10EA0-1E38-778A-1826-1A4C7114F044}"/>
                    </a:ext>
                  </a:extLst>
                </p:cNvPr>
                <p:cNvSpPr/>
                <p:nvPr/>
              </p:nvSpPr>
              <p:spPr>
                <a:xfrm rot="18184962">
                  <a:off x="9220200" y="5422900"/>
                  <a:ext cx="403720" cy="279400"/>
                </a:xfrm>
                <a:prstGeom prst="rightArrow">
                  <a:avLst/>
                </a:prstGeom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47DCBED-3065-2808-ECF3-9AAD61388636}"/>
                  </a:ext>
                </a:extLst>
              </p:cNvPr>
              <p:cNvGrpSpPr/>
              <p:nvPr/>
            </p:nvGrpSpPr>
            <p:grpSpPr>
              <a:xfrm>
                <a:off x="9186563" y="2979706"/>
                <a:ext cx="444500" cy="2847197"/>
                <a:chOff x="9186563" y="2979706"/>
                <a:chExt cx="444500" cy="2847197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C86D31D-ABF0-61CC-8F5A-3617E6002CB8}"/>
                    </a:ext>
                  </a:extLst>
                </p:cNvPr>
                <p:cNvGrpSpPr/>
                <p:nvPr/>
              </p:nvGrpSpPr>
              <p:grpSpPr>
                <a:xfrm>
                  <a:off x="9186563" y="2979706"/>
                  <a:ext cx="444500" cy="2847197"/>
                  <a:chOff x="9186563" y="3030506"/>
                  <a:chExt cx="444500" cy="2847197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F59B0A05-741B-AA62-D7D2-5451EDC32B39}"/>
                      </a:ext>
                    </a:extLst>
                  </p:cNvPr>
                  <p:cNvSpPr/>
                  <p:nvPr/>
                </p:nvSpPr>
                <p:spPr>
                  <a:xfrm>
                    <a:off x="9186563" y="3030506"/>
                    <a:ext cx="444500" cy="711200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15E909F1-AD16-E8B3-83E3-2E50BD4C971C}"/>
                      </a:ext>
                    </a:extLst>
                  </p:cNvPr>
                  <p:cNvSpPr/>
                  <p:nvPr/>
                </p:nvSpPr>
                <p:spPr>
                  <a:xfrm>
                    <a:off x="9186563" y="5166503"/>
                    <a:ext cx="444500" cy="711200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82A398EC-35D3-CE63-12EA-C08B7FCE2E33}"/>
                      </a:ext>
                    </a:extLst>
                  </p:cNvPr>
                  <p:cNvSpPr/>
                  <p:nvPr/>
                </p:nvSpPr>
                <p:spPr>
                  <a:xfrm>
                    <a:off x="9186563" y="3716306"/>
                    <a:ext cx="444500" cy="711200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2A9D08E-37F1-E497-A4A2-DF83347D8B0F}"/>
                      </a:ext>
                    </a:extLst>
                  </p:cNvPr>
                  <p:cNvSpPr/>
                  <p:nvPr/>
                </p:nvSpPr>
                <p:spPr>
                  <a:xfrm>
                    <a:off x="9186563" y="4427506"/>
                    <a:ext cx="444500" cy="711200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7ADA19F0-131E-DF82-1ABD-EB853CAF129D}"/>
                    </a:ext>
                  </a:extLst>
                </p:cNvPr>
                <p:cNvSpPr/>
                <p:nvPr/>
              </p:nvSpPr>
              <p:spPr>
                <a:xfrm rot="18184962">
                  <a:off x="9220200" y="5422900"/>
                  <a:ext cx="403720" cy="279400"/>
                </a:xfrm>
                <a:prstGeom prst="rightArrow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24B3F48-A346-D368-80B0-B386BF808684}"/>
                  </a:ext>
                </a:extLst>
              </p:cNvPr>
              <p:cNvGrpSpPr/>
              <p:nvPr/>
            </p:nvGrpSpPr>
            <p:grpSpPr>
              <a:xfrm>
                <a:off x="10185399" y="2700207"/>
                <a:ext cx="347363" cy="2224996"/>
                <a:chOff x="9186563" y="2979706"/>
                <a:chExt cx="444500" cy="284719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4D8513F-485B-2CB9-56DE-71B229449226}"/>
                    </a:ext>
                  </a:extLst>
                </p:cNvPr>
                <p:cNvGrpSpPr/>
                <p:nvPr/>
              </p:nvGrpSpPr>
              <p:grpSpPr>
                <a:xfrm>
                  <a:off x="9186563" y="2979706"/>
                  <a:ext cx="444500" cy="2847197"/>
                  <a:chOff x="9186563" y="3030506"/>
                  <a:chExt cx="444500" cy="2847197"/>
                </a:xfrm>
              </p:grpSpPr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35433463-8630-00D6-66CD-BC9ACB1F60BB}"/>
                      </a:ext>
                    </a:extLst>
                  </p:cNvPr>
                  <p:cNvSpPr/>
                  <p:nvPr/>
                </p:nvSpPr>
                <p:spPr>
                  <a:xfrm>
                    <a:off x="9186563" y="3030506"/>
                    <a:ext cx="444500" cy="711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2D2FE2DD-0C27-B31D-DAB6-AF0C440434A7}"/>
                      </a:ext>
                    </a:extLst>
                  </p:cNvPr>
                  <p:cNvSpPr/>
                  <p:nvPr/>
                </p:nvSpPr>
                <p:spPr>
                  <a:xfrm>
                    <a:off x="9186563" y="5166503"/>
                    <a:ext cx="444500" cy="711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FCACF2A3-2019-4414-4DD0-F30A23678BFA}"/>
                      </a:ext>
                    </a:extLst>
                  </p:cNvPr>
                  <p:cNvSpPr/>
                  <p:nvPr/>
                </p:nvSpPr>
                <p:spPr>
                  <a:xfrm>
                    <a:off x="9186563" y="3716306"/>
                    <a:ext cx="444500" cy="711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06BC745E-4371-C113-5153-BF70E2318A7E}"/>
                      </a:ext>
                    </a:extLst>
                  </p:cNvPr>
                  <p:cNvSpPr/>
                  <p:nvPr/>
                </p:nvSpPr>
                <p:spPr>
                  <a:xfrm>
                    <a:off x="9186563" y="4427506"/>
                    <a:ext cx="444500" cy="711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" name="Arrow: Right 17">
                  <a:extLst>
                    <a:ext uri="{FF2B5EF4-FFF2-40B4-BE49-F238E27FC236}">
                      <a16:creationId xmlns:a16="http://schemas.microsoft.com/office/drawing/2014/main" id="{26F5D24D-D7F6-C1F8-00B3-044239C443A0}"/>
                    </a:ext>
                  </a:extLst>
                </p:cNvPr>
                <p:cNvSpPr/>
                <p:nvPr/>
              </p:nvSpPr>
              <p:spPr>
                <a:xfrm rot="18184962">
                  <a:off x="9220200" y="5422900"/>
                  <a:ext cx="403720" cy="279400"/>
                </a:xfrm>
                <a:prstGeom prst="rightArrow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3B571A3-3E1F-66CE-41E1-9E1907415B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A4F48B6-8347-60C3-378D-1D93269ED5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7861543-F996-17D6-D647-5C7E0A2696BE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 entangled state generation</a:t>
            </a:r>
          </a:p>
        </p:txBody>
      </p:sp>
      <p:sp>
        <p:nvSpPr>
          <p:cNvPr id="42" name="Text Placeholder 57">
            <a:extLst>
              <a:ext uri="{FF2B5EF4-FFF2-40B4-BE49-F238E27FC236}">
                <a16:creationId xmlns:a16="http://schemas.microsoft.com/office/drawing/2014/main" id="{6320CD8A-F6BC-7B1C-523F-3BA9CA85A311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516843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AD44D-777F-936E-37CC-E28BD3EA29B3}"/>
              </a:ext>
            </a:extLst>
          </p:cNvPr>
          <p:cNvSpPr txBox="1"/>
          <p:nvPr/>
        </p:nvSpPr>
        <p:spPr>
          <a:xfrm>
            <a:off x="325427" y="2046602"/>
            <a:ext cx="8792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Optical transitions: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64B-3EA6-6BC0-A809-2F3731C6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7" y="2649506"/>
            <a:ext cx="3476625" cy="3619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/>
              <p:nvPr/>
            </p:nvSpPr>
            <p:spPr>
              <a:xfrm>
                <a:off x="3802053" y="2783202"/>
                <a:ext cx="8262948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Two level system: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Excite optically with a laser the ground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The quantum emitter is in the excited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The quantum emitter relaxes its energy by emitting a single photon (in a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, called the relaxation time).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After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, the quantum emitter is in the ground state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500" dirty="0"/>
                  <a:t> and a single photon has been deterministically generated.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053" y="2783202"/>
                <a:ext cx="8262948" cy="3170099"/>
              </a:xfrm>
              <a:prstGeom prst="rect">
                <a:avLst/>
              </a:prstGeom>
              <a:blipFill>
                <a:blip r:embed="rId3"/>
                <a:stretch>
                  <a:fillRect l="-1255" t="-1538" r="-886" b="-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C698734-6C70-4D6D-6164-F7D6B60A44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6CF55A-84E5-B669-85DF-731FBD1A8A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E16EC47-30D4-813F-5EFE-A32498B629E0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 entangled state generation</a:t>
            </a:r>
          </a:p>
        </p:txBody>
      </p:sp>
      <p:sp>
        <p:nvSpPr>
          <p:cNvPr id="40" name="Text Placeholder 57">
            <a:extLst>
              <a:ext uri="{FF2B5EF4-FFF2-40B4-BE49-F238E27FC236}">
                <a16:creationId xmlns:a16="http://schemas.microsoft.com/office/drawing/2014/main" id="{AC832F7F-8C46-3352-2767-6A2848B7CD43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024196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AD44D-777F-936E-37CC-E28BD3EA29B3}"/>
              </a:ext>
            </a:extLst>
          </p:cNvPr>
          <p:cNvSpPr txBox="1"/>
          <p:nvPr/>
        </p:nvSpPr>
        <p:spPr>
          <a:xfrm>
            <a:off x="325427" y="2046602"/>
            <a:ext cx="8792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Optical transitions: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/>
              <p:nvPr/>
            </p:nvSpPr>
            <p:spPr>
              <a:xfrm>
                <a:off x="6096000" y="2596260"/>
                <a:ext cx="5626100" cy="398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Four-level system: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The spin is in a given initial 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With a laser, put it in the two excited state.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After spontaneous emission, a photon is emitted with spin-dependent polarization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↑,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↓,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25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96260"/>
                <a:ext cx="5626100" cy="3989041"/>
              </a:xfrm>
              <a:prstGeom prst="rect">
                <a:avLst/>
              </a:prstGeom>
              <a:blipFill>
                <a:blip r:embed="rId2"/>
                <a:stretch>
                  <a:fillRect l="-1733" t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08BE48-A201-CF02-5C18-CB06157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8038"/>
            <a:ext cx="5838825" cy="3400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08E7A-BBEF-BB37-B830-626DEE0BB332}"/>
              </a:ext>
            </a:extLst>
          </p:cNvPr>
          <p:cNvSpPr txBox="1"/>
          <p:nvPr/>
        </p:nvSpPr>
        <p:spPr>
          <a:xfrm>
            <a:off x="469900" y="6131679"/>
            <a:ext cx="5626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Stable spin degree of freedom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8223D-E555-4D66-9E1E-45ED761A8473}"/>
              </a:ext>
            </a:extLst>
          </p:cNvPr>
          <p:cNvSpPr txBox="1"/>
          <p:nvPr/>
        </p:nvSpPr>
        <p:spPr>
          <a:xfrm>
            <a:off x="1574800" y="3437041"/>
            <a:ext cx="2451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Spin-dependent transitions polarization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7F2A22-C303-DF79-001F-84453DDA55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0EFAF3-4D07-5FC5-2819-B6169CE87E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4AD726-38F0-D775-B584-9CB0BD0768B4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 entangled state generation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1BA8EACC-0CBB-DF9A-83D4-19F4C181A45D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1919365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AD44D-777F-936E-37CC-E28BD3EA29B3}"/>
              </a:ext>
            </a:extLst>
          </p:cNvPr>
          <p:cNvSpPr txBox="1"/>
          <p:nvPr/>
        </p:nvSpPr>
        <p:spPr>
          <a:xfrm>
            <a:off x="325427" y="2046602"/>
            <a:ext cx="8792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Optical transitions: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/>
              <p:nvPr/>
            </p:nvSpPr>
            <p:spPr>
              <a:xfrm>
                <a:off x="6096000" y="2596260"/>
                <a:ext cx="6197600" cy="411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 sz="2500" b="0" dirty="0">
                  <a:latin typeface="Cambria Math" panose="02040503050406030204" pitchFamily="18" charset="0"/>
                </a:endParaRPr>
              </a:p>
              <a:p>
                <a:r>
                  <a:rPr lang="en-US" sz="2500" dirty="0">
                    <a:latin typeface="Cambria Math" panose="02040503050406030204" pitchFamily="18" charset="0"/>
                  </a:rPr>
                  <a:t>After first emission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↑,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↓,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2500" dirty="0"/>
              </a:p>
              <a:p>
                <a:r>
                  <a:rPr lang="en-US" sz="2500" dirty="0"/>
                  <a:t>Second emission: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↑,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↓,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25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/>
                  <a:t> emission: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5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  <a:p>
                <a:endParaRPr lang="en-US" sz="25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  <a:p>
                <a:r>
                  <a:rPr lang="en-US" sz="2500" dirty="0"/>
                  <a:t>We can create a GHZ state deterministically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96260"/>
                <a:ext cx="6197600" cy="4117987"/>
              </a:xfrm>
              <a:prstGeom prst="rect">
                <a:avLst/>
              </a:prstGeom>
              <a:blipFill>
                <a:blip r:embed="rId2"/>
                <a:stretch>
                  <a:fillRect l="-157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08BE48-A201-CF02-5C18-CB06157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8038"/>
            <a:ext cx="5838825" cy="3400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08E7A-BBEF-BB37-B830-626DEE0BB332}"/>
              </a:ext>
            </a:extLst>
          </p:cNvPr>
          <p:cNvSpPr txBox="1"/>
          <p:nvPr/>
        </p:nvSpPr>
        <p:spPr>
          <a:xfrm>
            <a:off x="469900" y="6131679"/>
            <a:ext cx="5626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Stable spin degree of freedom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8223D-E555-4D66-9E1E-45ED761A8473}"/>
              </a:ext>
            </a:extLst>
          </p:cNvPr>
          <p:cNvSpPr txBox="1"/>
          <p:nvPr/>
        </p:nvSpPr>
        <p:spPr>
          <a:xfrm>
            <a:off x="1574800" y="3437041"/>
            <a:ext cx="2451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Spin-dependent transitions polarization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001F4F-9203-FA39-43DA-672C1EDD3D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D1DB6-A0BA-20F2-3046-D7502C07E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FBFB0C7-B493-12E0-EC27-E248981F5CED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 entangled state generation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9F63A8D0-D65A-3660-DCFD-715A7633B13A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Photonic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0726952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AD44D-777F-936E-37CC-E28BD3EA29B3}"/>
              </a:ext>
            </a:extLst>
          </p:cNvPr>
          <p:cNvSpPr txBox="1"/>
          <p:nvPr/>
        </p:nvSpPr>
        <p:spPr>
          <a:xfrm>
            <a:off x="325427" y="2046602"/>
            <a:ext cx="8792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Optical transitions: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/>
              <p:nvPr/>
            </p:nvSpPr>
            <p:spPr>
              <a:xfrm>
                <a:off x="6096000" y="2596260"/>
                <a:ext cx="6197600" cy="53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C13CAF-8E21-763A-01B6-00D3E4A8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96260"/>
                <a:ext cx="6197600" cy="5342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08BE48-A201-CF02-5C18-CB06157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8038"/>
            <a:ext cx="5838825" cy="3400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08E7A-BBEF-BB37-B830-626DEE0BB332}"/>
              </a:ext>
            </a:extLst>
          </p:cNvPr>
          <p:cNvSpPr txBox="1"/>
          <p:nvPr/>
        </p:nvSpPr>
        <p:spPr>
          <a:xfrm>
            <a:off x="469900" y="6131679"/>
            <a:ext cx="5626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Stable spin degree of freedom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8223D-E555-4D66-9E1E-45ED761A8473}"/>
              </a:ext>
            </a:extLst>
          </p:cNvPr>
          <p:cNvSpPr txBox="1"/>
          <p:nvPr/>
        </p:nvSpPr>
        <p:spPr>
          <a:xfrm>
            <a:off x="1574800" y="3437041"/>
            <a:ext cx="2451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Spin-dependent transitions polarization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EE3C31-C28E-8410-23B8-9BEBB997A424}"/>
              </a:ext>
            </a:extLst>
          </p:cNvPr>
          <p:cNvGrpSpPr/>
          <p:nvPr/>
        </p:nvGrpSpPr>
        <p:grpSpPr>
          <a:xfrm rot="14935109">
            <a:off x="9099976" y="4705695"/>
            <a:ext cx="1228048" cy="1108318"/>
            <a:chOff x="1601369" y="3470263"/>
            <a:chExt cx="1228048" cy="11083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450DA2-283C-005F-4132-53ACA604CD1A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B5832E-6D40-DBAC-42A1-52135C0E2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C2F470-EB62-57F6-DFB3-9A9706FF8C6A}"/>
                </a:ext>
              </a:extLst>
            </p:cNvPr>
            <p:cNvCxnSpPr>
              <a:cxnSpLocks/>
              <a:stCxn id="14" idx="1"/>
              <a:endCxn id="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BBC2B8-86C0-488D-9F8C-0311D90ADF23}"/>
                </a:ext>
              </a:extLst>
            </p:cNvPr>
            <p:cNvCxnSpPr>
              <a:cxnSpLocks/>
              <a:stCxn id="15" idx="7"/>
              <a:endCxn id="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C2E53B-6E3E-502D-4BB7-FD441BFD6DD1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8E0227-F17C-473E-FF44-D47E122C73EA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3DF6E6-4EA1-CC2F-DA82-CC6A13954266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6C0679-BB3F-ADD4-7556-07F27E4A0E68}"/>
              </a:ext>
            </a:extLst>
          </p:cNvPr>
          <p:cNvGrpSpPr/>
          <p:nvPr/>
        </p:nvGrpSpPr>
        <p:grpSpPr>
          <a:xfrm rot="6542735">
            <a:off x="8267392" y="4711111"/>
            <a:ext cx="1228048" cy="1108318"/>
            <a:chOff x="1601369" y="3470263"/>
            <a:chExt cx="1228048" cy="11083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421829-F8B4-0896-12B3-2E8066CBC8AE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1C02F7-00A7-66D0-22AE-D74AA14C8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8430D5-A101-C85C-22E9-1AC09F069276}"/>
                </a:ext>
              </a:extLst>
            </p:cNvPr>
            <p:cNvCxnSpPr>
              <a:cxnSpLocks/>
              <a:stCxn id="22" idx="1"/>
              <a:endCxn id="17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93C4286-A042-32B3-E8C7-2819814CB310}"/>
                </a:ext>
              </a:extLst>
            </p:cNvPr>
            <p:cNvCxnSpPr>
              <a:cxnSpLocks/>
              <a:stCxn id="23" idx="7"/>
              <a:endCxn id="17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F7E5D5-9508-BFBB-AA32-46E5DEEC28B5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A5E36A-3634-46B5-CDDA-A2691ABE574B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B4BBDB0-2DFE-9DC9-E05E-0628DC7FA251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55387A-5690-57E1-0161-39AA99646146}"/>
                  </a:ext>
                </a:extLst>
              </p:cNvPr>
              <p:cNvSpPr txBox="1"/>
              <p:nvPr/>
            </p:nvSpPr>
            <p:spPr>
              <a:xfrm>
                <a:off x="7591649" y="3167039"/>
                <a:ext cx="347005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500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500" dirty="0"/>
                  <a:t>(up to single-qubit rotations)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55387A-5690-57E1-0161-39AA99646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649" y="3167039"/>
                <a:ext cx="3470052" cy="1246495"/>
              </a:xfrm>
              <a:prstGeom prst="rect">
                <a:avLst/>
              </a:prstGeom>
              <a:blipFill>
                <a:blip r:embed="rId4"/>
                <a:stretch>
                  <a:fillRect b="-1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133B576-DA33-E839-4685-6DF03A740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0F2AC45-C2DA-C097-5C1D-8FEC306A6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9F0B3A5-F4C9-C20E-35AB-7F0A3DC93FB6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 entangled state generation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84C4CABF-6EDA-A45C-CDBA-D5B586D9EDDD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Photonic quantum computing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34BC27-3DEF-0430-951A-3236351C1E03}"/>
                  </a:ext>
                </a:extLst>
              </p:cNvPr>
              <p:cNvSpPr txBox="1"/>
              <p:nvPr/>
            </p:nvSpPr>
            <p:spPr>
              <a:xfrm>
                <a:off x="4823695" y="5808016"/>
                <a:ext cx="7469905" cy="877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 dirty="0">
                    <a:solidFill>
                      <a:srgbClr val="30A949"/>
                    </a:solidFill>
                  </a:rPr>
                  <a:t>This star graph state is in fact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e>
                        <m:sup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500" b="0" i="1" smtClean="0">
                          <a:solidFill>
                            <a:srgbClr val="30A94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5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sSup>
                        <m:sSupPr>
                          <m:ctrlPr>
                            <a:rPr lang="en-US" sz="2500" i="1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500" i="1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rgbClr val="30A949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e>
                        <m:sup>
                          <m:r>
                            <a:rPr lang="en-US" sz="250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50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500" i="1" smtClean="0">
                              <a:solidFill>
                                <a:srgbClr val="30A949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500" i="1" dirty="0">
                  <a:solidFill>
                    <a:srgbClr val="30A949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34BC27-3DEF-0430-951A-3236351C1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695" y="5808016"/>
                <a:ext cx="7469905" cy="877741"/>
              </a:xfrm>
              <a:prstGeom prst="rect">
                <a:avLst/>
              </a:prstGeom>
              <a:blipFill>
                <a:blip r:embed="rId5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7153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Advanced graph state generation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Combining fusions and small entangled state generation</a:t>
            </a:r>
          </a:p>
        </p:txBody>
      </p: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268C5107-06BD-0DE1-C234-92F7879F9CF3}"/>
              </a:ext>
            </a:extLst>
          </p:cNvPr>
          <p:cNvGrpSpPr/>
          <p:nvPr/>
        </p:nvGrpSpPr>
        <p:grpSpPr>
          <a:xfrm>
            <a:off x="6096000" y="3102815"/>
            <a:ext cx="1228048" cy="1108318"/>
            <a:chOff x="675583" y="3102815"/>
            <a:chExt cx="1228048" cy="1108318"/>
          </a:xfrm>
        </p:grpSpPr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385EE0A0-50FF-675F-B871-C0D191CF3DAA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D2384F34-385F-83A7-16F8-59477B41E9DB}"/>
                </a:ext>
              </a:extLst>
            </p:cNvPr>
            <p:cNvCxnSpPr>
              <a:cxnSpLocks/>
              <a:stCxn id="1083" idx="4"/>
              <a:endCxn id="1079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D01ECE86-4E3F-8CFC-3DBE-D2FCF5B3AD3F}"/>
                </a:ext>
              </a:extLst>
            </p:cNvPr>
            <p:cNvCxnSpPr>
              <a:cxnSpLocks/>
              <a:stCxn id="1084" idx="1"/>
              <a:endCxn id="1079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2" name="Straight Connector 1081">
              <a:extLst>
                <a:ext uri="{FF2B5EF4-FFF2-40B4-BE49-F238E27FC236}">
                  <a16:creationId xmlns:a16="http://schemas.microsoft.com/office/drawing/2014/main" id="{988A369E-4E41-3389-FF7E-8311565C5C29}"/>
                </a:ext>
              </a:extLst>
            </p:cNvPr>
            <p:cNvCxnSpPr>
              <a:cxnSpLocks/>
              <a:stCxn id="1085" idx="7"/>
              <a:endCxn id="1079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8C7B32EE-3BC9-C218-1071-B9A94035F755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2248B5A0-9230-A0A7-884B-83E786C1F50F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D9F32A3C-9895-3885-8322-7968D16CBF45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D20F5C07-B7CA-BBF5-C102-C04104B6485B}"/>
              </a:ext>
            </a:extLst>
          </p:cNvPr>
          <p:cNvGrpSpPr/>
          <p:nvPr/>
        </p:nvGrpSpPr>
        <p:grpSpPr>
          <a:xfrm>
            <a:off x="7600939" y="4007898"/>
            <a:ext cx="1228048" cy="1108318"/>
            <a:chOff x="1601369" y="3470263"/>
            <a:chExt cx="1228048" cy="1108318"/>
          </a:xfrm>
        </p:grpSpPr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54084EB-2FAC-DAC6-7EDD-EDA664B04BAC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9" name="Straight Connector 1098">
              <a:extLst>
                <a:ext uri="{FF2B5EF4-FFF2-40B4-BE49-F238E27FC236}">
                  <a16:creationId xmlns:a16="http://schemas.microsoft.com/office/drawing/2014/main" id="{D88F2FB8-108B-7DE8-193F-C33111345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0" name="Straight Connector 1099">
              <a:extLst>
                <a:ext uri="{FF2B5EF4-FFF2-40B4-BE49-F238E27FC236}">
                  <a16:creationId xmlns:a16="http://schemas.microsoft.com/office/drawing/2014/main" id="{265DA746-1593-5673-0E5A-5ACA4AE73CA8}"/>
                </a:ext>
              </a:extLst>
            </p:cNvPr>
            <p:cNvCxnSpPr>
              <a:cxnSpLocks/>
              <a:stCxn id="1103" idx="1"/>
              <a:endCxn id="109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5E442D86-E638-FADD-6CA5-E07289FAC406}"/>
                </a:ext>
              </a:extLst>
            </p:cNvPr>
            <p:cNvCxnSpPr>
              <a:cxnSpLocks/>
              <a:stCxn id="1104" idx="7"/>
              <a:endCxn id="109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AC5C63C2-5CC0-1471-B0A9-4CB408E5F2CD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78A415AF-C54E-D549-9548-D89888D3FCB8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AAD5B363-0681-10D7-7FFF-0F8D14FD85AE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F5C50F9A-63EF-C94D-5BB6-9FB1A9FCE06D}"/>
              </a:ext>
            </a:extLst>
          </p:cNvPr>
          <p:cNvGrpSpPr/>
          <p:nvPr/>
        </p:nvGrpSpPr>
        <p:grpSpPr>
          <a:xfrm>
            <a:off x="7596631" y="3121854"/>
            <a:ext cx="1228048" cy="1108318"/>
            <a:chOff x="1601369" y="3470263"/>
            <a:chExt cx="1228048" cy="1108318"/>
          </a:xfrm>
        </p:grpSpPr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97196C6D-F2A6-19EC-EEE9-1344EEE76A20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id="{8EC23771-BD7B-5C79-6066-CFEFB162F8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3" name="Straight Connector 1092">
              <a:extLst>
                <a:ext uri="{FF2B5EF4-FFF2-40B4-BE49-F238E27FC236}">
                  <a16:creationId xmlns:a16="http://schemas.microsoft.com/office/drawing/2014/main" id="{B7D9C374-2814-358B-148F-FB2B2C90C8FF}"/>
                </a:ext>
              </a:extLst>
            </p:cNvPr>
            <p:cNvCxnSpPr>
              <a:cxnSpLocks/>
              <a:stCxn id="1096" idx="1"/>
              <a:endCxn id="1091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B7E139C5-E2E1-6B91-00CC-CC1F5EC6B64B}"/>
                </a:ext>
              </a:extLst>
            </p:cNvPr>
            <p:cNvCxnSpPr>
              <a:cxnSpLocks/>
              <a:stCxn id="1097" idx="7"/>
              <a:endCxn id="1091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89C786CC-2293-93CF-5760-78380CECAC28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69A14349-BA13-06A9-445A-56345E0BF236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CDC03FB9-4C8B-160A-D3EC-E4AD87C1D434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592C4CC9-84B2-204F-21CF-1109937867FC}"/>
              </a:ext>
            </a:extLst>
          </p:cNvPr>
          <p:cNvGrpSpPr/>
          <p:nvPr/>
        </p:nvGrpSpPr>
        <p:grpSpPr>
          <a:xfrm>
            <a:off x="9091945" y="3151671"/>
            <a:ext cx="1228048" cy="1108318"/>
            <a:chOff x="1601369" y="3470263"/>
            <a:chExt cx="1228048" cy="1108318"/>
          </a:xfrm>
        </p:grpSpPr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669E9025-FBA8-37CF-A1F4-8002E6F80FC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57A42D5D-9F08-B8A1-65A7-074292CCA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9EC23708-87CE-ABAE-15F2-5DE5FE33CF84}"/>
                </a:ext>
              </a:extLst>
            </p:cNvPr>
            <p:cNvCxnSpPr>
              <a:cxnSpLocks/>
              <a:stCxn id="1111" idx="1"/>
              <a:endCxn id="110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21CCBA77-E57D-AC31-E9DD-DC761D9C790D}"/>
                </a:ext>
              </a:extLst>
            </p:cNvPr>
            <p:cNvCxnSpPr>
              <a:cxnSpLocks/>
              <a:stCxn id="1112" idx="7"/>
              <a:endCxn id="110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AAA04845-074C-AC7E-C78B-91E26B887896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7A9C89DA-927B-A636-0485-4C9A7D9DAD7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88018409-906F-C03E-3891-B688C60F3053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D238FF3F-C230-68CF-358D-3415A46823B6}"/>
              </a:ext>
            </a:extLst>
          </p:cNvPr>
          <p:cNvGrpSpPr/>
          <p:nvPr/>
        </p:nvGrpSpPr>
        <p:grpSpPr>
          <a:xfrm>
            <a:off x="6606909" y="2220267"/>
            <a:ext cx="3211797" cy="1144055"/>
            <a:chOff x="611647" y="3470263"/>
            <a:chExt cx="3211797" cy="1144055"/>
          </a:xfrm>
        </p:grpSpPr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04B4E90A-FB53-25EC-3F49-920E11F7CC22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06F5FD03-1F86-B620-93F9-DFDAF76AD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8" name="Straight Connector 1117">
              <a:extLst>
                <a:ext uri="{FF2B5EF4-FFF2-40B4-BE49-F238E27FC236}">
                  <a16:creationId xmlns:a16="http://schemas.microsoft.com/office/drawing/2014/main" id="{B1347AA7-D185-69DB-CA5B-F8EF1F045FD1}"/>
                </a:ext>
              </a:extLst>
            </p:cNvPr>
            <p:cNvCxnSpPr>
              <a:cxnSpLocks/>
              <a:stCxn id="1121" idx="1"/>
              <a:endCxn id="1116" idx="5"/>
            </p:cNvCxnSpPr>
            <p:nvPr/>
          </p:nvCxnSpPr>
          <p:spPr>
            <a:xfrm flipH="1" flipV="1">
              <a:off x="2298325" y="3659986"/>
              <a:ext cx="1335396" cy="7646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9" name="Straight Connector 1118">
              <a:extLst>
                <a:ext uri="{FF2B5EF4-FFF2-40B4-BE49-F238E27FC236}">
                  <a16:creationId xmlns:a16="http://schemas.microsoft.com/office/drawing/2014/main" id="{1F9F19E4-F8B9-88F7-F16B-9A85363AFD33}"/>
                </a:ext>
              </a:extLst>
            </p:cNvPr>
            <p:cNvCxnSpPr>
              <a:cxnSpLocks/>
              <a:stCxn id="1122" idx="7"/>
              <a:endCxn id="1116" idx="3"/>
            </p:cNvCxnSpPr>
            <p:nvPr/>
          </p:nvCxnSpPr>
          <p:spPr>
            <a:xfrm flipV="1">
              <a:off x="801370" y="3659986"/>
              <a:ext cx="1339783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B65EE08F-444B-FFFA-63E3-C6691A9212CD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DA30D34D-6B97-AF4D-D141-3F09E559EB00}"/>
                </a:ext>
              </a:extLst>
            </p:cNvPr>
            <p:cNvSpPr/>
            <p:nvPr/>
          </p:nvSpPr>
          <p:spPr>
            <a:xfrm>
              <a:off x="3601170" y="43920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B6279738-50E8-F2DF-4E65-B1C8E3954F2B}"/>
                </a:ext>
              </a:extLst>
            </p:cNvPr>
            <p:cNvSpPr/>
            <p:nvPr/>
          </p:nvSpPr>
          <p:spPr>
            <a:xfrm>
              <a:off x="611647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320E84C4-19C0-4FD5-7635-9A6D4BE33A19}"/>
              </a:ext>
            </a:extLst>
          </p:cNvPr>
          <p:cNvGrpSpPr/>
          <p:nvPr/>
        </p:nvGrpSpPr>
        <p:grpSpPr>
          <a:xfrm>
            <a:off x="675583" y="3102815"/>
            <a:ext cx="1228048" cy="1108318"/>
            <a:chOff x="675583" y="3102815"/>
            <a:chExt cx="1228048" cy="1108318"/>
          </a:xfrm>
        </p:grpSpPr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ABB1873B-4ACF-6ACC-DE84-138AD8F47446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1" name="Straight Connector 1130">
              <a:extLst>
                <a:ext uri="{FF2B5EF4-FFF2-40B4-BE49-F238E27FC236}">
                  <a16:creationId xmlns:a16="http://schemas.microsoft.com/office/drawing/2014/main" id="{8F192D59-F55D-B311-7520-849105AB18DE}"/>
                </a:ext>
              </a:extLst>
            </p:cNvPr>
            <p:cNvCxnSpPr>
              <a:cxnSpLocks/>
              <a:stCxn id="1134" idx="4"/>
              <a:endCxn id="1130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2C7F6854-190F-9EF9-B277-C671096ACEF4}"/>
                </a:ext>
              </a:extLst>
            </p:cNvPr>
            <p:cNvCxnSpPr>
              <a:cxnSpLocks/>
              <a:stCxn id="1135" idx="1"/>
              <a:endCxn id="1130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663D371A-602C-2550-A54F-06CF059D6FB4}"/>
                </a:ext>
              </a:extLst>
            </p:cNvPr>
            <p:cNvCxnSpPr>
              <a:cxnSpLocks/>
              <a:stCxn id="1136" idx="7"/>
              <a:endCxn id="1130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536FD940-6924-5BA7-ADC7-B927157A0728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018824A2-7C5D-7ABE-A7F5-055054660BDD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CDFD580C-6B57-9D37-770F-E1BDB98809C8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A0733C47-2E57-5909-0A85-69F333E4E81E}"/>
              </a:ext>
            </a:extLst>
          </p:cNvPr>
          <p:cNvGrpSpPr/>
          <p:nvPr/>
        </p:nvGrpSpPr>
        <p:grpSpPr>
          <a:xfrm>
            <a:off x="2179373" y="4409979"/>
            <a:ext cx="1228048" cy="1108318"/>
            <a:chOff x="1601369" y="3470263"/>
            <a:chExt cx="1228048" cy="1108318"/>
          </a:xfrm>
        </p:grpSpPr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B9FA83B8-C7AF-5FEB-27B5-0954B284DC79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A361D484-8F47-DDBC-3A7B-EEEB1D6AD8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0" name="Straight Connector 1139">
              <a:extLst>
                <a:ext uri="{FF2B5EF4-FFF2-40B4-BE49-F238E27FC236}">
                  <a16:creationId xmlns:a16="http://schemas.microsoft.com/office/drawing/2014/main" id="{30027E39-6EF8-3133-EC8D-E7425F442166}"/>
                </a:ext>
              </a:extLst>
            </p:cNvPr>
            <p:cNvCxnSpPr>
              <a:cxnSpLocks/>
              <a:stCxn id="1143" idx="1"/>
              <a:endCxn id="113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1" name="Straight Connector 1140">
              <a:extLst>
                <a:ext uri="{FF2B5EF4-FFF2-40B4-BE49-F238E27FC236}">
                  <a16:creationId xmlns:a16="http://schemas.microsoft.com/office/drawing/2014/main" id="{DF57BAB5-719B-A3FB-E1FD-387E8C63E0CB}"/>
                </a:ext>
              </a:extLst>
            </p:cNvPr>
            <p:cNvCxnSpPr>
              <a:cxnSpLocks/>
              <a:stCxn id="1144" idx="7"/>
              <a:endCxn id="113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54229EDB-15A6-B44C-184B-C7C1C8A64E8F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FEB87518-D692-9BF7-307C-C61F049CB1BD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B6179A56-5CB2-94E6-9C09-13E4ADEFB221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E80A42C2-62FA-C432-F815-6FCD78E440EB}"/>
              </a:ext>
            </a:extLst>
          </p:cNvPr>
          <p:cNvGrpSpPr/>
          <p:nvPr/>
        </p:nvGrpSpPr>
        <p:grpSpPr>
          <a:xfrm>
            <a:off x="2176214" y="3121854"/>
            <a:ext cx="1228048" cy="1108318"/>
            <a:chOff x="1601369" y="3470263"/>
            <a:chExt cx="1228048" cy="1108318"/>
          </a:xfrm>
        </p:grpSpPr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668C738-CA02-9ED2-8155-FF32D588E6F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7" name="Straight Connector 1146">
              <a:extLst>
                <a:ext uri="{FF2B5EF4-FFF2-40B4-BE49-F238E27FC236}">
                  <a16:creationId xmlns:a16="http://schemas.microsoft.com/office/drawing/2014/main" id="{E3587EDE-2D58-7CFA-5F69-FE807CAC5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E093CE02-5878-DBD8-796F-E9376AF0E048}"/>
                </a:ext>
              </a:extLst>
            </p:cNvPr>
            <p:cNvCxnSpPr>
              <a:cxnSpLocks/>
              <a:stCxn id="1151" idx="1"/>
              <a:endCxn id="114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362E15F5-1500-E05C-B1C9-6C01514E1B7A}"/>
                </a:ext>
              </a:extLst>
            </p:cNvPr>
            <p:cNvCxnSpPr>
              <a:cxnSpLocks/>
              <a:stCxn id="1152" idx="7"/>
              <a:endCxn id="114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F06AFE62-FC13-6AF3-DD75-C13F43EDD485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2FC8D0D5-6194-A72B-951F-1954A5668775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2A9F80A5-472D-AD35-72FA-ACC438F09214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EADA9D8D-357D-A4FD-61CB-2509DD22949D}"/>
              </a:ext>
            </a:extLst>
          </p:cNvPr>
          <p:cNvGrpSpPr/>
          <p:nvPr/>
        </p:nvGrpSpPr>
        <p:grpSpPr>
          <a:xfrm>
            <a:off x="3671528" y="3151671"/>
            <a:ext cx="1228048" cy="1108318"/>
            <a:chOff x="1601369" y="3470263"/>
            <a:chExt cx="1228048" cy="1108318"/>
          </a:xfrm>
        </p:grpSpPr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941E76A-F51A-85CA-1A8E-E54E26F045E4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F4108147-5085-85C8-6C49-E4FBD16A7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71E7F182-960D-5E2F-0284-FA599ACD700B}"/>
                </a:ext>
              </a:extLst>
            </p:cNvPr>
            <p:cNvCxnSpPr>
              <a:cxnSpLocks/>
              <a:stCxn id="1159" idx="1"/>
              <a:endCxn id="1154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ECFDE7E2-35E1-C416-2DA7-2BD1F8058570}"/>
                </a:ext>
              </a:extLst>
            </p:cNvPr>
            <p:cNvCxnSpPr>
              <a:cxnSpLocks/>
              <a:stCxn id="1160" idx="7"/>
              <a:endCxn id="1154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A9A5025D-62A5-6D15-E0C2-58514CA814DA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254340DC-6719-A67F-A899-24C32BD372C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E2840DBD-FF53-FD97-679B-D7E9BEA04A56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00E2CBC-807B-0DCC-D2F8-3FA1ADB33C64}"/>
              </a:ext>
            </a:extLst>
          </p:cNvPr>
          <p:cNvGrpSpPr/>
          <p:nvPr/>
        </p:nvGrpSpPr>
        <p:grpSpPr>
          <a:xfrm>
            <a:off x="1215367" y="1902399"/>
            <a:ext cx="3182922" cy="1108318"/>
            <a:chOff x="640522" y="3470263"/>
            <a:chExt cx="3182922" cy="1108318"/>
          </a:xfrm>
        </p:grpSpPr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914BF255-252A-9E79-EF22-31DDADFC3705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F9C033F4-7E33-902C-CBBB-A04D7B3B6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8E04CFEA-BD57-D939-19B8-4F68E427471E}"/>
                </a:ext>
              </a:extLst>
            </p:cNvPr>
            <p:cNvCxnSpPr>
              <a:cxnSpLocks/>
              <a:stCxn id="1167" idx="1"/>
              <a:endCxn id="1162" idx="5"/>
            </p:cNvCxnSpPr>
            <p:nvPr/>
          </p:nvCxnSpPr>
          <p:spPr>
            <a:xfrm flipH="1" flipV="1">
              <a:off x="2298325" y="3659986"/>
              <a:ext cx="1335396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5" name="Straight Connector 1164">
              <a:extLst>
                <a:ext uri="{FF2B5EF4-FFF2-40B4-BE49-F238E27FC236}">
                  <a16:creationId xmlns:a16="http://schemas.microsoft.com/office/drawing/2014/main" id="{A449B541-721C-15D0-FD7D-9D69888BEF74}"/>
                </a:ext>
              </a:extLst>
            </p:cNvPr>
            <p:cNvCxnSpPr>
              <a:cxnSpLocks/>
              <a:stCxn id="1168" idx="7"/>
              <a:endCxn id="1162" idx="3"/>
            </p:cNvCxnSpPr>
            <p:nvPr/>
          </p:nvCxnSpPr>
          <p:spPr>
            <a:xfrm flipV="1">
              <a:off x="830245" y="3659986"/>
              <a:ext cx="1310908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609275BD-CDBF-CDE6-3A6C-69E1A0E43DA4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18F0585A-E90B-2135-591E-E9B46B6AC42A}"/>
                </a:ext>
              </a:extLst>
            </p:cNvPr>
            <p:cNvSpPr/>
            <p:nvPr/>
          </p:nvSpPr>
          <p:spPr>
            <a:xfrm>
              <a:off x="3601170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1E86E7D2-FD33-8FF2-4787-BABCB57A2C1C}"/>
                </a:ext>
              </a:extLst>
            </p:cNvPr>
            <p:cNvSpPr/>
            <p:nvPr/>
          </p:nvSpPr>
          <p:spPr>
            <a:xfrm>
              <a:off x="640522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9" name="Oval 1168">
            <a:extLst>
              <a:ext uri="{FF2B5EF4-FFF2-40B4-BE49-F238E27FC236}">
                <a16:creationId xmlns:a16="http://schemas.microsoft.com/office/drawing/2014/main" id="{855A32DC-B118-95B1-4764-262D6071673F}"/>
              </a:ext>
            </a:extLst>
          </p:cNvPr>
          <p:cNvSpPr/>
          <p:nvPr/>
        </p:nvSpPr>
        <p:spPr>
          <a:xfrm>
            <a:off x="2616807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1517F2DF-70D9-28B7-4452-6C1791ADC667}"/>
              </a:ext>
            </a:extLst>
          </p:cNvPr>
          <p:cNvSpPr/>
          <p:nvPr/>
        </p:nvSpPr>
        <p:spPr>
          <a:xfrm>
            <a:off x="1135198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B2ED7D5F-82FF-BDF8-75E8-8EB370C6106B}"/>
              </a:ext>
            </a:extLst>
          </p:cNvPr>
          <p:cNvSpPr/>
          <p:nvPr/>
        </p:nvSpPr>
        <p:spPr>
          <a:xfrm>
            <a:off x="4108639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9230268-4977-39F4-DCA2-7B2EBD2A1957}"/>
              </a:ext>
            </a:extLst>
          </p:cNvPr>
          <p:cNvSpPr/>
          <p:nvPr/>
        </p:nvSpPr>
        <p:spPr>
          <a:xfrm>
            <a:off x="2616232" y="3908631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TextBox 1172">
            <a:extLst>
              <a:ext uri="{FF2B5EF4-FFF2-40B4-BE49-F238E27FC236}">
                <a16:creationId xmlns:a16="http://schemas.microsoft.com/office/drawing/2014/main" id="{16635CDA-5D48-8603-AF5F-88F39C2A5077}"/>
              </a:ext>
            </a:extLst>
          </p:cNvPr>
          <p:cNvSpPr txBox="1"/>
          <p:nvPr/>
        </p:nvSpPr>
        <p:spPr>
          <a:xfrm>
            <a:off x="5037615" y="5808667"/>
            <a:ext cx="619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Successful</a:t>
            </a:r>
          </a:p>
        </p:txBody>
      </p:sp>
    </p:spTree>
    <p:extLst>
      <p:ext uri="{BB962C8B-B14F-4D97-AF65-F5344CB8AC3E}">
        <p14:creationId xmlns:p14="http://schemas.microsoft.com/office/powerpoint/2010/main" val="27063799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268C5107-06BD-0DE1-C234-92F7879F9CF3}"/>
              </a:ext>
            </a:extLst>
          </p:cNvPr>
          <p:cNvGrpSpPr/>
          <p:nvPr/>
        </p:nvGrpSpPr>
        <p:grpSpPr>
          <a:xfrm>
            <a:off x="6096000" y="3102815"/>
            <a:ext cx="1228048" cy="1108318"/>
            <a:chOff x="675583" y="3102815"/>
            <a:chExt cx="1228048" cy="1108318"/>
          </a:xfrm>
        </p:grpSpPr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385EE0A0-50FF-675F-B871-C0D191CF3DAA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D2384F34-385F-83A7-16F8-59477B41E9DB}"/>
                </a:ext>
              </a:extLst>
            </p:cNvPr>
            <p:cNvCxnSpPr>
              <a:cxnSpLocks/>
              <a:stCxn id="1083" idx="4"/>
              <a:endCxn id="1079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D01ECE86-4E3F-8CFC-3DBE-D2FCF5B3AD3F}"/>
                </a:ext>
              </a:extLst>
            </p:cNvPr>
            <p:cNvCxnSpPr>
              <a:cxnSpLocks/>
              <a:stCxn id="1084" idx="1"/>
              <a:endCxn id="1079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2" name="Straight Connector 1081">
              <a:extLst>
                <a:ext uri="{FF2B5EF4-FFF2-40B4-BE49-F238E27FC236}">
                  <a16:creationId xmlns:a16="http://schemas.microsoft.com/office/drawing/2014/main" id="{988A369E-4E41-3389-FF7E-8311565C5C29}"/>
                </a:ext>
              </a:extLst>
            </p:cNvPr>
            <p:cNvCxnSpPr>
              <a:cxnSpLocks/>
              <a:stCxn id="1085" idx="7"/>
              <a:endCxn id="1079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8C7B32EE-3BC9-C218-1071-B9A94035F755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2248B5A0-9230-A0A7-884B-83E786C1F50F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D9F32A3C-9895-3885-8322-7968D16CBF45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D20F5C07-B7CA-BBF5-C102-C04104B6485B}"/>
              </a:ext>
            </a:extLst>
          </p:cNvPr>
          <p:cNvGrpSpPr/>
          <p:nvPr/>
        </p:nvGrpSpPr>
        <p:grpSpPr>
          <a:xfrm>
            <a:off x="7600939" y="4007898"/>
            <a:ext cx="1228048" cy="1108318"/>
            <a:chOff x="1601369" y="3470263"/>
            <a:chExt cx="1228048" cy="1108318"/>
          </a:xfrm>
        </p:grpSpPr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54084EB-2FAC-DAC6-7EDD-EDA664B04BAC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9" name="Straight Connector 1098">
              <a:extLst>
                <a:ext uri="{FF2B5EF4-FFF2-40B4-BE49-F238E27FC236}">
                  <a16:creationId xmlns:a16="http://schemas.microsoft.com/office/drawing/2014/main" id="{D88F2FB8-108B-7DE8-193F-C33111345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0" name="Straight Connector 1099">
              <a:extLst>
                <a:ext uri="{FF2B5EF4-FFF2-40B4-BE49-F238E27FC236}">
                  <a16:creationId xmlns:a16="http://schemas.microsoft.com/office/drawing/2014/main" id="{265DA746-1593-5673-0E5A-5ACA4AE73CA8}"/>
                </a:ext>
              </a:extLst>
            </p:cNvPr>
            <p:cNvCxnSpPr>
              <a:cxnSpLocks/>
              <a:stCxn id="1103" idx="1"/>
              <a:endCxn id="109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5E442D86-E638-FADD-6CA5-E07289FAC406}"/>
                </a:ext>
              </a:extLst>
            </p:cNvPr>
            <p:cNvCxnSpPr>
              <a:cxnSpLocks/>
              <a:stCxn id="1104" idx="7"/>
              <a:endCxn id="109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AC5C63C2-5CC0-1471-B0A9-4CB408E5F2CD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78A415AF-C54E-D549-9548-D89888D3FCB8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AAD5B363-0681-10D7-7FFF-0F8D14FD85AE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F5C50F9A-63EF-C94D-5BB6-9FB1A9FCE06D}"/>
              </a:ext>
            </a:extLst>
          </p:cNvPr>
          <p:cNvGrpSpPr/>
          <p:nvPr/>
        </p:nvGrpSpPr>
        <p:grpSpPr>
          <a:xfrm>
            <a:off x="7596631" y="3121854"/>
            <a:ext cx="1228048" cy="1108318"/>
            <a:chOff x="1601369" y="3470263"/>
            <a:chExt cx="1228048" cy="1108318"/>
          </a:xfrm>
        </p:grpSpPr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97196C6D-F2A6-19EC-EEE9-1344EEE76A20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id="{8EC23771-BD7B-5C79-6066-CFEFB162F8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3" name="Straight Connector 1092">
              <a:extLst>
                <a:ext uri="{FF2B5EF4-FFF2-40B4-BE49-F238E27FC236}">
                  <a16:creationId xmlns:a16="http://schemas.microsoft.com/office/drawing/2014/main" id="{B7D9C374-2814-358B-148F-FB2B2C90C8FF}"/>
                </a:ext>
              </a:extLst>
            </p:cNvPr>
            <p:cNvCxnSpPr>
              <a:cxnSpLocks/>
              <a:stCxn id="1096" idx="1"/>
              <a:endCxn id="1091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B7E139C5-E2E1-6B91-00CC-CC1F5EC6B64B}"/>
                </a:ext>
              </a:extLst>
            </p:cNvPr>
            <p:cNvCxnSpPr>
              <a:cxnSpLocks/>
              <a:stCxn id="1097" idx="7"/>
              <a:endCxn id="1091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89C786CC-2293-93CF-5760-78380CECAC28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69A14349-BA13-06A9-445A-56345E0BF236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CDC03FB9-4C8B-160A-D3EC-E4AD87C1D434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592C4CC9-84B2-204F-21CF-1109937867FC}"/>
              </a:ext>
            </a:extLst>
          </p:cNvPr>
          <p:cNvGrpSpPr/>
          <p:nvPr/>
        </p:nvGrpSpPr>
        <p:grpSpPr>
          <a:xfrm>
            <a:off x="9091945" y="3151671"/>
            <a:ext cx="1228048" cy="1108318"/>
            <a:chOff x="1601369" y="3470263"/>
            <a:chExt cx="1228048" cy="1108318"/>
          </a:xfrm>
        </p:grpSpPr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669E9025-FBA8-37CF-A1F4-8002E6F80FC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57A42D5D-9F08-B8A1-65A7-074292CCA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9EC23708-87CE-ABAE-15F2-5DE5FE33CF84}"/>
                </a:ext>
              </a:extLst>
            </p:cNvPr>
            <p:cNvCxnSpPr>
              <a:cxnSpLocks/>
              <a:stCxn id="1111" idx="1"/>
              <a:endCxn id="110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21CCBA77-E57D-AC31-E9DD-DC761D9C790D}"/>
                </a:ext>
              </a:extLst>
            </p:cNvPr>
            <p:cNvCxnSpPr>
              <a:cxnSpLocks/>
              <a:stCxn id="1112" idx="7"/>
              <a:endCxn id="110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AAA04845-074C-AC7E-C78B-91E26B887896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7A9C89DA-927B-A636-0485-4C9A7D9DAD7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88018409-906F-C03E-3891-B688C60F3053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D238FF3F-C230-68CF-358D-3415A46823B6}"/>
              </a:ext>
            </a:extLst>
          </p:cNvPr>
          <p:cNvGrpSpPr/>
          <p:nvPr/>
        </p:nvGrpSpPr>
        <p:grpSpPr>
          <a:xfrm>
            <a:off x="6606909" y="2220267"/>
            <a:ext cx="3211797" cy="1144055"/>
            <a:chOff x="611647" y="3470263"/>
            <a:chExt cx="3211797" cy="1144055"/>
          </a:xfrm>
        </p:grpSpPr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04B4E90A-FB53-25EC-3F49-920E11F7CC22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06F5FD03-1F86-B620-93F9-DFDAF76AD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8" name="Straight Connector 1117">
              <a:extLst>
                <a:ext uri="{FF2B5EF4-FFF2-40B4-BE49-F238E27FC236}">
                  <a16:creationId xmlns:a16="http://schemas.microsoft.com/office/drawing/2014/main" id="{B1347AA7-D185-69DB-CA5B-F8EF1F045FD1}"/>
                </a:ext>
              </a:extLst>
            </p:cNvPr>
            <p:cNvCxnSpPr>
              <a:cxnSpLocks/>
              <a:stCxn id="1121" idx="1"/>
              <a:endCxn id="1116" idx="5"/>
            </p:cNvCxnSpPr>
            <p:nvPr/>
          </p:nvCxnSpPr>
          <p:spPr>
            <a:xfrm flipH="1" flipV="1">
              <a:off x="2298325" y="3659986"/>
              <a:ext cx="1335396" cy="7646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9" name="Straight Connector 1118">
              <a:extLst>
                <a:ext uri="{FF2B5EF4-FFF2-40B4-BE49-F238E27FC236}">
                  <a16:creationId xmlns:a16="http://schemas.microsoft.com/office/drawing/2014/main" id="{1F9F19E4-F8B9-88F7-F16B-9A85363AFD33}"/>
                </a:ext>
              </a:extLst>
            </p:cNvPr>
            <p:cNvCxnSpPr>
              <a:cxnSpLocks/>
              <a:stCxn id="1122" idx="7"/>
              <a:endCxn id="1116" idx="3"/>
            </p:cNvCxnSpPr>
            <p:nvPr/>
          </p:nvCxnSpPr>
          <p:spPr>
            <a:xfrm flipV="1">
              <a:off x="801370" y="3659986"/>
              <a:ext cx="1339783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B65EE08F-444B-FFFA-63E3-C6691A9212CD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DA30D34D-6B97-AF4D-D141-3F09E559EB00}"/>
                </a:ext>
              </a:extLst>
            </p:cNvPr>
            <p:cNvSpPr/>
            <p:nvPr/>
          </p:nvSpPr>
          <p:spPr>
            <a:xfrm>
              <a:off x="3601170" y="43920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B6279738-50E8-F2DF-4E65-B1C8E3954F2B}"/>
                </a:ext>
              </a:extLst>
            </p:cNvPr>
            <p:cNvSpPr/>
            <p:nvPr/>
          </p:nvSpPr>
          <p:spPr>
            <a:xfrm>
              <a:off x="611647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320E84C4-19C0-4FD5-7635-9A6D4BE33A19}"/>
              </a:ext>
            </a:extLst>
          </p:cNvPr>
          <p:cNvGrpSpPr/>
          <p:nvPr/>
        </p:nvGrpSpPr>
        <p:grpSpPr>
          <a:xfrm>
            <a:off x="675583" y="3102815"/>
            <a:ext cx="1228048" cy="1108318"/>
            <a:chOff x="675583" y="3102815"/>
            <a:chExt cx="1228048" cy="1108318"/>
          </a:xfrm>
        </p:grpSpPr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ABB1873B-4ACF-6ACC-DE84-138AD8F47446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1" name="Straight Connector 1130">
              <a:extLst>
                <a:ext uri="{FF2B5EF4-FFF2-40B4-BE49-F238E27FC236}">
                  <a16:creationId xmlns:a16="http://schemas.microsoft.com/office/drawing/2014/main" id="{8F192D59-F55D-B311-7520-849105AB18DE}"/>
                </a:ext>
              </a:extLst>
            </p:cNvPr>
            <p:cNvCxnSpPr>
              <a:cxnSpLocks/>
              <a:stCxn id="1134" idx="4"/>
              <a:endCxn id="1130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2C7F6854-190F-9EF9-B277-C671096ACEF4}"/>
                </a:ext>
              </a:extLst>
            </p:cNvPr>
            <p:cNvCxnSpPr>
              <a:cxnSpLocks/>
              <a:stCxn id="1135" idx="1"/>
              <a:endCxn id="1130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663D371A-602C-2550-A54F-06CF059D6FB4}"/>
                </a:ext>
              </a:extLst>
            </p:cNvPr>
            <p:cNvCxnSpPr>
              <a:cxnSpLocks/>
              <a:stCxn id="1136" idx="7"/>
              <a:endCxn id="1130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536FD940-6924-5BA7-ADC7-B927157A0728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018824A2-7C5D-7ABE-A7F5-055054660BDD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CDFD580C-6B57-9D37-770F-E1BDB98809C8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A0733C47-2E57-5909-0A85-69F333E4E81E}"/>
              </a:ext>
            </a:extLst>
          </p:cNvPr>
          <p:cNvGrpSpPr/>
          <p:nvPr/>
        </p:nvGrpSpPr>
        <p:grpSpPr>
          <a:xfrm>
            <a:off x="2179373" y="4409979"/>
            <a:ext cx="1228048" cy="1108318"/>
            <a:chOff x="1601369" y="3470263"/>
            <a:chExt cx="1228048" cy="1108318"/>
          </a:xfrm>
        </p:grpSpPr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B9FA83B8-C7AF-5FEB-27B5-0954B284DC79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A361D484-8F47-DDBC-3A7B-EEEB1D6AD8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0" name="Straight Connector 1139">
              <a:extLst>
                <a:ext uri="{FF2B5EF4-FFF2-40B4-BE49-F238E27FC236}">
                  <a16:creationId xmlns:a16="http://schemas.microsoft.com/office/drawing/2014/main" id="{30027E39-6EF8-3133-EC8D-E7425F442166}"/>
                </a:ext>
              </a:extLst>
            </p:cNvPr>
            <p:cNvCxnSpPr>
              <a:cxnSpLocks/>
              <a:stCxn id="1143" idx="1"/>
              <a:endCxn id="113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1" name="Straight Connector 1140">
              <a:extLst>
                <a:ext uri="{FF2B5EF4-FFF2-40B4-BE49-F238E27FC236}">
                  <a16:creationId xmlns:a16="http://schemas.microsoft.com/office/drawing/2014/main" id="{DF57BAB5-719B-A3FB-E1FD-387E8C63E0CB}"/>
                </a:ext>
              </a:extLst>
            </p:cNvPr>
            <p:cNvCxnSpPr>
              <a:cxnSpLocks/>
              <a:stCxn id="1144" idx="7"/>
              <a:endCxn id="113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54229EDB-15A6-B44C-184B-C7C1C8A64E8F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FEB87518-D692-9BF7-307C-C61F049CB1BD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B6179A56-5CB2-94E6-9C09-13E4ADEFB221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E80A42C2-62FA-C432-F815-6FCD78E440EB}"/>
              </a:ext>
            </a:extLst>
          </p:cNvPr>
          <p:cNvGrpSpPr/>
          <p:nvPr/>
        </p:nvGrpSpPr>
        <p:grpSpPr>
          <a:xfrm>
            <a:off x="2176214" y="3121854"/>
            <a:ext cx="1228048" cy="1108318"/>
            <a:chOff x="1601369" y="3470263"/>
            <a:chExt cx="1228048" cy="1108318"/>
          </a:xfrm>
        </p:grpSpPr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668C738-CA02-9ED2-8155-FF32D588E6F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7" name="Straight Connector 1146">
              <a:extLst>
                <a:ext uri="{FF2B5EF4-FFF2-40B4-BE49-F238E27FC236}">
                  <a16:creationId xmlns:a16="http://schemas.microsoft.com/office/drawing/2014/main" id="{E3587EDE-2D58-7CFA-5F69-FE807CAC5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E093CE02-5878-DBD8-796F-E9376AF0E048}"/>
                </a:ext>
              </a:extLst>
            </p:cNvPr>
            <p:cNvCxnSpPr>
              <a:cxnSpLocks/>
              <a:stCxn id="1151" idx="1"/>
              <a:endCxn id="114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362E15F5-1500-E05C-B1C9-6C01514E1B7A}"/>
                </a:ext>
              </a:extLst>
            </p:cNvPr>
            <p:cNvCxnSpPr>
              <a:cxnSpLocks/>
              <a:stCxn id="1152" idx="7"/>
              <a:endCxn id="114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F06AFE62-FC13-6AF3-DD75-C13F43EDD485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2FC8D0D5-6194-A72B-951F-1954A5668775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2A9F80A5-472D-AD35-72FA-ACC438F09214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EADA9D8D-357D-A4FD-61CB-2509DD22949D}"/>
              </a:ext>
            </a:extLst>
          </p:cNvPr>
          <p:cNvGrpSpPr/>
          <p:nvPr/>
        </p:nvGrpSpPr>
        <p:grpSpPr>
          <a:xfrm>
            <a:off x="3671528" y="3151671"/>
            <a:ext cx="1228048" cy="1108318"/>
            <a:chOff x="1601369" y="3470263"/>
            <a:chExt cx="1228048" cy="1108318"/>
          </a:xfrm>
        </p:grpSpPr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941E76A-F51A-85CA-1A8E-E54E26F045E4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F4108147-5085-85C8-6C49-E4FBD16A7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71E7F182-960D-5E2F-0284-FA599ACD700B}"/>
                </a:ext>
              </a:extLst>
            </p:cNvPr>
            <p:cNvCxnSpPr>
              <a:cxnSpLocks/>
              <a:stCxn id="1159" idx="1"/>
              <a:endCxn id="1154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ECFDE7E2-35E1-C416-2DA7-2BD1F8058570}"/>
                </a:ext>
              </a:extLst>
            </p:cNvPr>
            <p:cNvCxnSpPr>
              <a:cxnSpLocks/>
              <a:stCxn id="1160" idx="7"/>
              <a:endCxn id="1154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A9A5025D-62A5-6D15-E0C2-58514CA814DA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254340DC-6719-A67F-A899-24C32BD372C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E2840DBD-FF53-FD97-679B-D7E9BEA04A56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00E2CBC-807B-0DCC-D2F8-3FA1ADB33C64}"/>
              </a:ext>
            </a:extLst>
          </p:cNvPr>
          <p:cNvGrpSpPr/>
          <p:nvPr/>
        </p:nvGrpSpPr>
        <p:grpSpPr>
          <a:xfrm>
            <a:off x="1215367" y="1902399"/>
            <a:ext cx="3182922" cy="1108318"/>
            <a:chOff x="640522" y="3470263"/>
            <a:chExt cx="3182922" cy="1108318"/>
          </a:xfrm>
        </p:grpSpPr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914BF255-252A-9E79-EF22-31DDADFC3705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F9C033F4-7E33-902C-CBBB-A04D7B3B6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8E04CFEA-BD57-D939-19B8-4F68E427471E}"/>
                </a:ext>
              </a:extLst>
            </p:cNvPr>
            <p:cNvCxnSpPr>
              <a:cxnSpLocks/>
              <a:stCxn id="1167" idx="1"/>
              <a:endCxn id="1162" idx="5"/>
            </p:cNvCxnSpPr>
            <p:nvPr/>
          </p:nvCxnSpPr>
          <p:spPr>
            <a:xfrm flipH="1" flipV="1">
              <a:off x="2298325" y="3659986"/>
              <a:ext cx="1335396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5" name="Straight Connector 1164">
              <a:extLst>
                <a:ext uri="{FF2B5EF4-FFF2-40B4-BE49-F238E27FC236}">
                  <a16:creationId xmlns:a16="http://schemas.microsoft.com/office/drawing/2014/main" id="{A449B541-721C-15D0-FD7D-9D69888BEF74}"/>
                </a:ext>
              </a:extLst>
            </p:cNvPr>
            <p:cNvCxnSpPr>
              <a:cxnSpLocks/>
              <a:stCxn id="1168" idx="7"/>
              <a:endCxn id="1162" idx="3"/>
            </p:cNvCxnSpPr>
            <p:nvPr/>
          </p:nvCxnSpPr>
          <p:spPr>
            <a:xfrm flipV="1">
              <a:off x="830245" y="3659986"/>
              <a:ext cx="1310908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609275BD-CDBF-CDE6-3A6C-69E1A0E43DA4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18F0585A-E90B-2135-591E-E9B46B6AC42A}"/>
                </a:ext>
              </a:extLst>
            </p:cNvPr>
            <p:cNvSpPr/>
            <p:nvPr/>
          </p:nvSpPr>
          <p:spPr>
            <a:xfrm>
              <a:off x="3601170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1E86E7D2-FD33-8FF2-4787-BABCB57A2C1C}"/>
                </a:ext>
              </a:extLst>
            </p:cNvPr>
            <p:cNvSpPr/>
            <p:nvPr/>
          </p:nvSpPr>
          <p:spPr>
            <a:xfrm>
              <a:off x="640522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9" name="Oval 1168">
            <a:extLst>
              <a:ext uri="{FF2B5EF4-FFF2-40B4-BE49-F238E27FC236}">
                <a16:creationId xmlns:a16="http://schemas.microsoft.com/office/drawing/2014/main" id="{855A32DC-B118-95B1-4764-262D6071673F}"/>
              </a:ext>
            </a:extLst>
          </p:cNvPr>
          <p:cNvSpPr/>
          <p:nvPr/>
        </p:nvSpPr>
        <p:spPr>
          <a:xfrm>
            <a:off x="2616807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1517F2DF-70D9-28B7-4452-6C1791ADC667}"/>
              </a:ext>
            </a:extLst>
          </p:cNvPr>
          <p:cNvSpPr/>
          <p:nvPr/>
        </p:nvSpPr>
        <p:spPr>
          <a:xfrm>
            <a:off x="1135198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B2ED7D5F-82FF-BDF8-75E8-8EB370C6106B}"/>
              </a:ext>
            </a:extLst>
          </p:cNvPr>
          <p:cNvSpPr/>
          <p:nvPr/>
        </p:nvSpPr>
        <p:spPr>
          <a:xfrm>
            <a:off x="4108639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9230268-4977-39F4-DCA2-7B2EBD2A1957}"/>
              </a:ext>
            </a:extLst>
          </p:cNvPr>
          <p:cNvSpPr/>
          <p:nvPr/>
        </p:nvSpPr>
        <p:spPr>
          <a:xfrm>
            <a:off x="2616232" y="3908631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TextBox 1172">
            <a:extLst>
              <a:ext uri="{FF2B5EF4-FFF2-40B4-BE49-F238E27FC236}">
                <a16:creationId xmlns:a16="http://schemas.microsoft.com/office/drawing/2014/main" id="{16635CDA-5D48-8603-AF5F-88F39C2A5077}"/>
              </a:ext>
            </a:extLst>
          </p:cNvPr>
          <p:cNvSpPr txBox="1"/>
          <p:nvPr/>
        </p:nvSpPr>
        <p:spPr>
          <a:xfrm>
            <a:off x="5037615" y="5808667"/>
            <a:ext cx="619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Failure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6A443-1015-3227-3C7A-7CB5915F9B20}"/>
              </a:ext>
            </a:extLst>
          </p:cNvPr>
          <p:cNvSpPr txBox="1"/>
          <p:nvPr/>
        </p:nvSpPr>
        <p:spPr>
          <a:xfrm>
            <a:off x="7818905" y="5654284"/>
            <a:ext cx="619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Failure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64B808-9F9D-20C7-0BAD-5097DC8A118C}"/>
              </a:ext>
            </a:extLst>
          </p:cNvPr>
          <p:cNvGrpSpPr/>
          <p:nvPr/>
        </p:nvGrpSpPr>
        <p:grpSpPr>
          <a:xfrm>
            <a:off x="1093642" y="4087483"/>
            <a:ext cx="1445311" cy="1255724"/>
            <a:chOff x="1093642" y="4087483"/>
            <a:chExt cx="1445311" cy="12557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338631-0AD1-45A4-3097-D35EDF50ABE6}"/>
                </a:ext>
              </a:extLst>
            </p:cNvPr>
            <p:cNvGrpSpPr/>
            <p:nvPr/>
          </p:nvGrpSpPr>
          <p:grpSpPr>
            <a:xfrm rot="2708195">
              <a:off x="1033777" y="4175024"/>
              <a:ext cx="1228048" cy="1108318"/>
              <a:chOff x="1601369" y="3470263"/>
              <a:chExt cx="1228048" cy="110831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DA7F5F5-AF2E-4813-CFE3-6B71FA4AC457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3CBE7B6-C44B-E027-FE82-7C9E5702B7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DD40D47-2ADA-1080-7D28-DE741D4FBFEC}"/>
                  </a:ext>
                </a:extLst>
              </p:cNvPr>
              <p:cNvCxnSpPr>
                <a:cxnSpLocks/>
                <a:stCxn id="10" idx="1"/>
                <a:endCxn id="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06A725A-CC93-C2EE-E2D2-C45392143974}"/>
                  </a:ext>
                </a:extLst>
              </p:cNvPr>
              <p:cNvCxnSpPr>
                <a:cxnSpLocks/>
                <a:stCxn id="11" idx="7"/>
                <a:endCxn id="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C20CDA1-73E8-5A9D-5B32-67DE721EE71F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796C46A-CC20-E709-5156-C39FB1910627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3F73B15-25BE-1EB5-4F19-0B21B20CDD2A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EA83B7-2E2C-A1F2-CA01-E7D41A909212}"/>
                </a:ext>
              </a:extLst>
            </p:cNvPr>
            <p:cNvSpPr/>
            <p:nvPr/>
          </p:nvSpPr>
          <p:spPr>
            <a:xfrm rot="2708195">
              <a:off x="1953646" y="3852238"/>
              <a:ext cx="350061" cy="8205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2FCA06-AFF3-E623-321B-C18EB5D79385}"/>
              </a:ext>
            </a:extLst>
          </p:cNvPr>
          <p:cNvGrpSpPr/>
          <p:nvPr/>
        </p:nvGrpSpPr>
        <p:grpSpPr>
          <a:xfrm rot="16840603">
            <a:off x="3100303" y="4068198"/>
            <a:ext cx="1445311" cy="1255724"/>
            <a:chOff x="1246042" y="4239883"/>
            <a:chExt cx="1445311" cy="125572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58765A-204B-B292-E416-DFDFEA7CAA6D}"/>
                </a:ext>
              </a:extLst>
            </p:cNvPr>
            <p:cNvGrpSpPr/>
            <p:nvPr/>
          </p:nvGrpSpPr>
          <p:grpSpPr>
            <a:xfrm rot="2708195">
              <a:off x="1186177" y="4327424"/>
              <a:ext cx="1228048" cy="1108318"/>
              <a:chOff x="1601369" y="3470263"/>
              <a:chExt cx="1228048" cy="110831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9FD9158-2CBB-321B-C00C-80A29C1DDB82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7DEB86E-1118-25AB-2B53-C60CF827CD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40B5944-D8F9-B08D-13A6-F5C2DC47110B}"/>
                  </a:ext>
                </a:extLst>
              </p:cNvPr>
              <p:cNvCxnSpPr>
                <a:cxnSpLocks/>
                <a:stCxn id="20" idx="1"/>
                <a:endCxn id="1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B46A75B-011C-9317-2D6C-063E7B77CDB0}"/>
                  </a:ext>
                </a:extLst>
              </p:cNvPr>
              <p:cNvCxnSpPr>
                <a:cxnSpLocks/>
                <a:stCxn id="21" idx="7"/>
                <a:endCxn id="1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1F87843-A6B9-E7D8-B448-A5E5F2796A00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7EA3DB5-F3BE-0F43-4D36-6D64EA5E78C2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7A9288-007A-4E96-10A6-481ED156456D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F0733F-AC68-E6F9-E05C-56A75D58A3DE}"/>
                </a:ext>
              </a:extLst>
            </p:cNvPr>
            <p:cNvSpPr/>
            <p:nvPr/>
          </p:nvSpPr>
          <p:spPr>
            <a:xfrm rot="2708195">
              <a:off x="2106046" y="4004638"/>
              <a:ext cx="350061" cy="8205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7B64E7-59C0-8C1F-5539-F5879306DD06}"/>
              </a:ext>
            </a:extLst>
          </p:cNvPr>
          <p:cNvGrpSpPr/>
          <p:nvPr/>
        </p:nvGrpSpPr>
        <p:grpSpPr>
          <a:xfrm rot="2708195">
            <a:off x="6770636" y="3847581"/>
            <a:ext cx="1228048" cy="1108318"/>
            <a:chOff x="1601369" y="3470263"/>
            <a:chExt cx="1228048" cy="11083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F7735-C5F1-1666-5072-43A880F78E1F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3D423D-1ECB-F48F-23F0-64D97105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9599E24-6B82-7CF6-B110-834C11C2AC67}"/>
                </a:ext>
              </a:extLst>
            </p:cNvPr>
            <p:cNvCxnSpPr>
              <a:cxnSpLocks/>
              <a:stCxn id="32" idx="1"/>
              <a:endCxn id="27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596E4C-AE94-8D15-0C2F-B71603081C68}"/>
                </a:ext>
              </a:extLst>
            </p:cNvPr>
            <p:cNvCxnSpPr>
              <a:cxnSpLocks/>
              <a:stCxn id="33" idx="7"/>
              <a:endCxn id="27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271FCC5-3E6B-F372-561F-89D18D4758F6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DAD6F3-0B50-D43E-F8C9-E960CB0A82ED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6D5B40D-92E9-F6DB-7B75-E0CF395C33BB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532E4A-B9A2-ECBA-28B5-F1B9DEE185B2}"/>
              </a:ext>
            </a:extLst>
          </p:cNvPr>
          <p:cNvGrpSpPr/>
          <p:nvPr/>
        </p:nvGrpSpPr>
        <p:grpSpPr>
          <a:xfrm rot="18633769">
            <a:off x="8433151" y="3845180"/>
            <a:ext cx="1228048" cy="1108318"/>
            <a:chOff x="1601369" y="3470263"/>
            <a:chExt cx="1228048" cy="110831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02BD23-D82D-9F34-E5A7-33EEF8D18881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D3E22B5-3D0C-07E3-F8F5-E9B8DFE75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69301-0D15-8461-E397-D30B913864D9}"/>
                </a:ext>
              </a:extLst>
            </p:cNvPr>
            <p:cNvCxnSpPr>
              <a:cxnSpLocks/>
              <a:stCxn id="42" idx="1"/>
              <a:endCxn id="37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11A02E-1F91-0D43-38BD-459598CEEADE}"/>
                </a:ext>
              </a:extLst>
            </p:cNvPr>
            <p:cNvCxnSpPr>
              <a:cxnSpLocks/>
              <a:stCxn id="43" idx="7"/>
              <a:endCxn id="37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56F3F4-68DB-E35D-C81B-36EFBBB06668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87E334-F1EF-B478-0299-257CDFD4AFDA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9D29E2-F15C-4E88-2AB0-B90AB1C12453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2791582-514F-86FC-97C7-78A339C22CFF}"/>
              </a:ext>
            </a:extLst>
          </p:cNvPr>
          <p:cNvGrpSpPr/>
          <p:nvPr/>
        </p:nvGrpSpPr>
        <p:grpSpPr>
          <a:xfrm>
            <a:off x="7607533" y="2913594"/>
            <a:ext cx="1324067" cy="2672551"/>
            <a:chOff x="7607533" y="2913594"/>
            <a:chExt cx="1324067" cy="267255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69FC4A-5F0C-90F0-CF58-FF5C71567B7D}"/>
                </a:ext>
              </a:extLst>
            </p:cNvPr>
            <p:cNvSpPr txBox="1"/>
            <p:nvPr/>
          </p:nvSpPr>
          <p:spPr>
            <a:xfrm>
              <a:off x="8369429" y="2913594"/>
              <a:ext cx="3413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Z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0826B9-3616-C2EC-F32C-B63130B572A1}"/>
                </a:ext>
              </a:extLst>
            </p:cNvPr>
            <p:cNvSpPr txBox="1"/>
            <p:nvPr/>
          </p:nvSpPr>
          <p:spPr>
            <a:xfrm>
              <a:off x="7607533" y="5048477"/>
              <a:ext cx="3413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Z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EEB00-A98C-45FA-511B-A68D1DEA7A19}"/>
                </a:ext>
              </a:extLst>
            </p:cNvPr>
            <p:cNvSpPr txBox="1"/>
            <p:nvPr/>
          </p:nvSpPr>
          <p:spPr>
            <a:xfrm>
              <a:off x="8061215" y="5086207"/>
              <a:ext cx="3413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Z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05D110-F4B0-BEAC-F913-38131D5C2427}"/>
                </a:ext>
              </a:extLst>
            </p:cNvPr>
            <p:cNvSpPr txBox="1"/>
            <p:nvPr/>
          </p:nvSpPr>
          <p:spPr>
            <a:xfrm>
              <a:off x="8590231" y="5109091"/>
              <a:ext cx="3413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Z</a:t>
              </a:r>
            </a:p>
          </p:txBody>
        </p:sp>
      </p:grp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9B0D5C4-B1D3-73FC-FC9A-60DAE6CBD4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11E69A5-ADA6-6B67-F6D0-6527B1F43E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C15E6A6-7C45-7E12-B623-D24AB6EA254C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Advanced graph state generation</a:t>
            </a:r>
          </a:p>
        </p:txBody>
      </p:sp>
      <p:sp>
        <p:nvSpPr>
          <p:cNvPr id="54" name="Text Placeholder 57">
            <a:extLst>
              <a:ext uri="{FF2B5EF4-FFF2-40B4-BE49-F238E27FC236}">
                <a16:creationId xmlns:a16="http://schemas.microsoft.com/office/drawing/2014/main" id="{8E8815A9-941F-D9B7-6FAC-4BD06E83D43D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Combining fusions and small entangled state generation</a:t>
            </a:r>
          </a:p>
        </p:txBody>
      </p:sp>
    </p:spTree>
    <p:extLst>
      <p:ext uri="{BB962C8B-B14F-4D97-AF65-F5344CB8AC3E}">
        <p14:creationId xmlns:p14="http://schemas.microsoft.com/office/powerpoint/2010/main" val="13367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268C5107-06BD-0DE1-C234-92F7879F9CF3}"/>
              </a:ext>
            </a:extLst>
          </p:cNvPr>
          <p:cNvGrpSpPr/>
          <p:nvPr/>
        </p:nvGrpSpPr>
        <p:grpSpPr>
          <a:xfrm>
            <a:off x="6096000" y="3102815"/>
            <a:ext cx="1228048" cy="1108318"/>
            <a:chOff x="675583" y="3102815"/>
            <a:chExt cx="1228048" cy="1108318"/>
          </a:xfrm>
        </p:grpSpPr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385EE0A0-50FF-675F-B871-C0D191CF3DAA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0" name="Straight Connector 1079">
              <a:extLst>
                <a:ext uri="{FF2B5EF4-FFF2-40B4-BE49-F238E27FC236}">
                  <a16:creationId xmlns:a16="http://schemas.microsoft.com/office/drawing/2014/main" id="{D2384F34-385F-83A7-16F8-59477B41E9DB}"/>
                </a:ext>
              </a:extLst>
            </p:cNvPr>
            <p:cNvCxnSpPr>
              <a:cxnSpLocks/>
              <a:stCxn id="1083" idx="4"/>
              <a:endCxn id="1079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D01ECE86-4E3F-8CFC-3DBE-D2FCF5B3AD3F}"/>
                </a:ext>
              </a:extLst>
            </p:cNvPr>
            <p:cNvCxnSpPr>
              <a:cxnSpLocks/>
              <a:stCxn id="1084" idx="1"/>
              <a:endCxn id="1079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2" name="Straight Connector 1081">
              <a:extLst>
                <a:ext uri="{FF2B5EF4-FFF2-40B4-BE49-F238E27FC236}">
                  <a16:creationId xmlns:a16="http://schemas.microsoft.com/office/drawing/2014/main" id="{988A369E-4E41-3389-FF7E-8311565C5C29}"/>
                </a:ext>
              </a:extLst>
            </p:cNvPr>
            <p:cNvCxnSpPr>
              <a:cxnSpLocks/>
              <a:stCxn id="1085" idx="7"/>
              <a:endCxn id="1079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8C7B32EE-3BC9-C218-1071-B9A94035F755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2248B5A0-9230-A0A7-884B-83E786C1F50F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D9F32A3C-9895-3885-8322-7968D16CBF45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592C4CC9-84B2-204F-21CF-1109937867FC}"/>
              </a:ext>
            </a:extLst>
          </p:cNvPr>
          <p:cNvGrpSpPr/>
          <p:nvPr/>
        </p:nvGrpSpPr>
        <p:grpSpPr>
          <a:xfrm>
            <a:off x="9091945" y="3151671"/>
            <a:ext cx="1228048" cy="1108318"/>
            <a:chOff x="1601369" y="3470263"/>
            <a:chExt cx="1228048" cy="1108318"/>
          </a:xfrm>
        </p:grpSpPr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669E9025-FBA8-37CF-A1F4-8002E6F80FC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57A42D5D-9F08-B8A1-65A7-074292CCA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9EC23708-87CE-ABAE-15F2-5DE5FE33CF84}"/>
                </a:ext>
              </a:extLst>
            </p:cNvPr>
            <p:cNvCxnSpPr>
              <a:cxnSpLocks/>
              <a:stCxn id="1111" idx="1"/>
              <a:endCxn id="110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21CCBA77-E57D-AC31-E9DD-DC761D9C790D}"/>
                </a:ext>
              </a:extLst>
            </p:cNvPr>
            <p:cNvCxnSpPr>
              <a:cxnSpLocks/>
              <a:stCxn id="1112" idx="7"/>
              <a:endCxn id="110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AAA04845-074C-AC7E-C78B-91E26B887896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7A9C89DA-927B-A636-0485-4C9A7D9DAD7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88018409-906F-C03E-3891-B688C60F3053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D238FF3F-C230-68CF-358D-3415A46823B6}"/>
              </a:ext>
            </a:extLst>
          </p:cNvPr>
          <p:cNvGrpSpPr/>
          <p:nvPr/>
        </p:nvGrpSpPr>
        <p:grpSpPr>
          <a:xfrm>
            <a:off x="6606909" y="2220267"/>
            <a:ext cx="3211797" cy="1144055"/>
            <a:chOff x="611647" y="3470263"/>
            <a:chExt cx="3211797" cy="1144055"/>
          </a:xfrm>
        </p:grpSpPr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04B4E90A-FB53-25EC-3F49-920E11F7CC22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8" name="Straight Connector 1117">
              <a:extLst>
                <a:ext uri="{FF2B5EF4-FFF2-40B4-BE49-F238E27FC236}">
                  <a16:creationId xmlns:a16="http://schemas.microsoft.com/office/drawing/2014/main" id="{B1347AA7-D185-69DB-CA5B-F8EF1F045FD1}"/>
                </a:ext>
              </a:extLst>
            </p:cNvPr>
            <p:cNvCxnSpPr>
              <a:cxnSpLocks/>
              <a:stCxn id="1121" idx="1"/>
              <a:endCxn id="1116" idx="5"/>
            </p:cNvCxnSpPr>
            <p:nvPr/>
          </p:nvCxnSpPr>
          <p:spPr>
            <a:xfrm flipH="1" flipV="1">
              <a:off x="2298325" y="3659986"/>
              <a:ext cx="1335396" cy="7646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9" name="Straight Connector 1118">
              <a:extLst>
                <a:ext uri="{FF2B5EF4-FFF2-40B4-BE49-F238E27FC236}">
                  <a16:creationId xmlns:a16="http://schemas.microsoft.com/office/drawing/2014/main" id="{1F9F19E4-F8B9-88F7-F16B-9A85363AFD33}"/>
                </a:ext>
              </a:extLst>
            </p:cNvPr>
            <p:cNvCxnSpPr>
              <a:cxnSpLocks/>
              <a:stCxn id="1122" idx="7"/>
              <a:endCxn id="1116" idx="3"/>
            </p:cNvCxnSpPr>
            <p:nvPr/>
          </p:nvCxnSpPr>
          <p:spPr>
            <a:xfrm flipV="1">
              <a:off x="801370" y="3659986"/>
              <a:ext cx="1339783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DA30D34D-6B97-AF4D-D141-3F09E559EB00}"/>
                </a:ext>
              </a:extLst>
            </p:cNvPr>
            <p:cNvSpPr/>
            <p:nvPr/>
          </p:nvSpPr>
          <p:spPr>
            <a:xfrm>
              <a:off x="3601170" y="43920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B6279738-50E8-F2DF-4E65-B1C8E3954F2B}"/>
                </a:ext>
              </a:extLst>
            </p:cNvPr>
            <p:cNvSpPr/>
            <p:nvPr/>
          </p:nvSpPr>
          <p:spPr>
            <a:xfrm>
              <a:off x="611647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320E84C4-19C0-4FD5-7635-9A6D4BE33A19}"/>
              </a:ext>
            </a:extLst>
          </p:cNvPr>
          <p:cNvGrpSpPr/>
          <p:nvPr/>
        </p:nvGrpSpPr>
        <p:grpSpPr>
          <a:xfrm>
            <a:off x="675583" y="3102815"/>
            <a:ext cx="1228048" cy="1108318"/>
            <a:chOff x="675583" y="3102815"/>
            <a:chExt cx="1228048" cy="1108318"/>
          </a:xfrm>
        </p:grpSpPr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ABB1873B-4ACF-6ACC-DE84-138AD8F47446}"/>
                </a:ext>
              </a:extLst>
            </p:cNvPr>
            <p:cNvSpPr/>
            <p:nvPr/>
          </p:nvSpPr>
          <p:spPr>
            <a:xfrm>
              <a:off x="1182816" y="3102815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1" name="Straight Connector 1130">
              <a:extLst>
                <a:ext uri="{FF2B5EF4-FFF2-40B4-BE49-F238E27FC236}">
                  <a16:creationId xmlns:a16="http://schemas.microsoft.com/office/drawing/2014/main" id="{8F192D59-F55D-B311-7520-849105AB18DE}"/>
                </a:ext>
              </a:extLst>
            </p:cNvPr>
            <p:cNvCxnSpPr>
              <a:cxnSpLocks/>
              <a:stCxn id="1134" idx="4"/>
              <a:endCxn id="1130" idx="4"/>
            </p:cNvCxnSpPr>
            <p:nvPr/>
          </p:nvCxnSpPr>
          <p:spPr>
            <a:xfrm flipV="1">
              <a:off x="1291207" y="3325089"/>
              <a:ext cx="2746" cy="8860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2" name="Straight Connector 1131">
              <a:extLst>
                <a:ext uri="{FF2B5EF4-FFF2-40B4-BE49-F238E27FC236}">
                  <a16:creationId xmlns:a16="http://schemas.microsoft.com/office/drawing/2014/main" id="{2C7F6854-190F-9EF9-B277-C671096ACEF4}"/>
                </a:ext>
              </a:extLst>
            </p:cNvPr>
            <p:cNvCxnSpPr>
              <a:cxnSpLocks/>
              <a:stCxn id="1135" idx="1"/>
              <a:endCxn id="1130" idx="5"/>
            </p:cNvCxnSpPr>
            <p:nvPr/>
          </p:nvCxnSpPr>
          <p:spPr>
            <a:xfrm flipH="1" flipV="1">
              <a:off x="1372539" y="3292538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663D371A-602C-2550-A54F-06CF059D6FB4}"/>
                </a:ext>
              </a:extLst>
            </p:cNvPr>
            <p:cNvCxnSpPr>
              <a:cxnSpLocks/>
              <a:stCxn id="1136" idx="7"/>
              <a:endCxn id="1130" idx="3"/>
            </p:cNvCxnSpPr>
            <p:nvPr/>
          </p:nvCxnSpPr>
          <p:spPr>
            <a:xfrm flipV="1">
              <a:off x="865306" y="3292538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536FD940-6924-5BA7-ADC7-B927157A0728}"/>
                </a:ext>
              </a:extLst>
            </p:cNvPr>
            <p:cNvSpPr/>
            <p:nvPr/>
          </p:nvSpPr>
          <p:spPr>
            <a:xfrm>
              <a:off x="1180070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018824A2-7C5D-7ABE-A7F5-055054660BDD}"/>
                </a:ext>
              </a:extLst>
            </p:cNvPr>
            <p:cNvSpPr/>
            <p:nvPr/>
          </p:nvSpPr>
          <p:spPr>
            <a:xfrm>
              <a:off x="1681357" y="3988859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CDFD580C-6B57-9D37-770F-E1BDB98809C8}"/>
                </a:ext>
              </a:extLst>
            </p:cNvPr>
            <p:cNvSpPr/>
            <p:nvPr/>
          </p:nvSpPr>
          <p:spPr>
            <a:xfrm>
              <a:off x="675583" y="3961430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A0733C47-2E57-5909-0A85-69F333E4E81E}"/>
              </a:ext>
            </a:extLst>
          </p:cNvPr>
          <p:cNvGrpSpPr/>
          <p:nvPr/>
        </p:nvGrpSpPr>
        <p:grpSpPr>
          <a:xfrm>
            <a:off x="2179373" y="4409979"/>
            <a:ext cx="1228048" cy="1108318"/>
            <a:chOff x="1601369" y="3470263"/>
            <a:chExt cx="1228048" cy="1108318"/>
          </a:xfrm>
        </p:grpSpPr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B9FA83B8-C7AF-5FEB-27B5-0954B284DC79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A361D484-8F47-DDBC-3A7B-EEEB1D6AD8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0" name="Straight Connector 1139">
              <a:extLst>
                <a:ext uri="{FF2B5EF4-FFF2-40B4-BE49-F238E27FC236}">
                  <a16:creationId xmlns:a16="http://schemas.microsoft.com/office/drawing/2014/main" id="{30027E39-6EF8-3133-EC8D-E7425F442166}"/>
                </a:ext>
              </a:extLst>
            </p:cNvPr>
            <p:cNvCxnSpPr>
              <a:cxnSpLocks/>
              <a:stCxn id="1143" idx="1"/>
              <a:endCxn id="1138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1" name="Straight Connector 1140">
              <a:extLst>
                <a:ext uri="{FF2B5EF4-FFF2-40B4-BE49-F238E27FC236}">
                  <a16:creationId xmlns:a16="http://schemas.microsoft.com/office/drawing/2014/main" id="{DF57BAB5-719B-A3FB-E1FD-387E8C63E0CB}"/>
                </a:ext>
              </a:extLst>
            </p:cNvPr>
            <p:cNvCxnSpPr>
              <a:cxnSpLocks/>
              <a:stCxn id="1144" idx="7"/>
              <a:endCxn id="1138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54229EDB-15A6-B44C-184B-C7C1C8A64E8F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FEB87518-D692-9BF7-307C-C61F049CB1BD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B6179A56-5CB2-94E6-9C09-13E4ADEFB221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E80A42C2-62FA-C432-F815-6FCD78E440EB}"/>
              </a:ext>
            </a:extLst>
          </p:cNvPr>
          <p:cNvGrpSpPr/>
          <p:nvPr/>
        </p:nvGrpSpPr>
        <p:grpSpPr>
          <a:xfrm>
            <a:off x="2176214" y="3121854"/>
            <a:ext cx="1228048" cy="1108318"/>
            <a:chOff x="1601369" y="3470263"/>
            <a:chExt cx="1228048" cy="1108318"/>
          </a:xfrm>
        </p:grpSpPr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668C738-CA02-9ED2-8155-FF32D588E6FB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7" name="Straight Connector 1146">
              <a:extLst>
                <a:ext uri="{FF2B5EF4-FFF2-40B4-BE49-F238E27FC236}">
                  <a16:creationId xmlns:a16="http://schemas.microsoft.com/office/drawing/2014/main" id="{E3587EDE-2D58-7CFA-5F69-FE807CAC5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E093CE02-5878-DBD8-796F-E9376AF0E048}"/>
                </a:ext>
              </a:extLst>
            </p:cNvPr>
            <p:cNvCxnSpPr>
              <a:cxnSpLocks/>
              <a:stCxn id="1151" idx="1"/>
              <a:endCxn id="1146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362E15F5-1500-E05C-B1C9-6C01514E1B7A}"/>
                </a:ext>
              </a:extLst>
            </p:cNvPr>
            <p:cNvCxnSpPr>
              <a:cxnSpLocks/>
              <a:stCxn id="1152" idx="7"/>
              <a:endCxn id="1146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F06AFE62-FC13-6AF3-DD75-C13F43EDD485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2FC8D0D5-6194-A72B-951F-1954A5668775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2A9F80A5-472D-AD35-72FA-ACC438F09214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EADA9D8D-357D-A4FD-61CB-2509DD22949D}"/>
              </a:ext>
            </a:extLst>
          </p:cNvPr>
          <p:cNvGrpSpPr/>
          <p:nvPr/>
        </p:nvGrpSpPr>
        <p:grpSpPr>
          <a:xfrm>
            <a:off x="3671528" y="3151671"/>
            <a:ext cx="1228048" cy="1108318"/>
            <a:chOff x="1601369" y="3470263"/>
            <a:chExt cx="1228048" cy="1108318"/>
          </a:xfrm>
        </p:grpSpPr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941E76A-F51A-85CA-1A8E-E54E26F045E4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F4108147-5085-85C8-6C49-E4FBD16A7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71E7F182-960D-5E2F-0284-FA599ACD700B}"/>
                </a:ext>
              </a:extLst>
            </p:cNvPr>
            <p:cNvCxnSpPr>
              <a:cxnSpLocks/>
              <a:stCxn id="1159" idx="1"/>
              <a:endCxn id="1154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7" name="Straight Connector 1156">
              <a:extLst>
                <a:ext uri="{FF2B5EF4-FFF2-40B4-BE49-F238E27FC236}">
                  <a16:creationId xmlns:a16="http://schemas.microsoft.com/office/drawing/2014/main" id="{ECFDE7E2-35E1-C416-2DA7-2BD1F8058570}"/>
                </a:ext>
              </a:extLst>
            </p:cNvPr>
            <p:cNvCxnSpPr>
              <a:cxnSpLocks/>
              <a:stCxn id="1160" idx="7"/>
              <a:endCxn id="1154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A9A5025D-62A5-6D15-E0C2-58514CA814DA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254340DC-6719-A67F-A899-24C32BD372CE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E2840DBD-FF53-FD97-679B-D7E9BEA04A56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00E2CBC-807B-0DCC-D2F8-3FA1ADB33C64}"/>
              </a:ext>
            </a:extLst>
          </p:cNvPr>
          <p:cNvGrpSpPr/>
          <p:nvPr/>
        </p:nvGrpSpPr>
        <p:grpSpPr>
          <a:xfrm>
            <a:off x="1215367" y="1902399"/>
            <a:ext cx="3182922" cy="1108318"/>
            <a:chOff x="640522" y="3470263"/>
            <a:chExt cx="3182922" cy="1108318"/>
          </a:xfrm>
        </p:grpSpPr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914BF255-252A-9E79-EF22-31DDADFC3705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3" name="Straight Connector 1162">
              <a:extLst>
                <a:ext uri="{FF2B5EF4-FFF2-40B4-BE49-F238E27FC236}">
                  <a16:creationId xmlns:a16="http://schemas.microsoft.com/office/drawing/2014/main" id="{F9C033F4-7E33-902C-CBBB-A04D7B3B6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8E04CFEA-BD57-D939-19B8-4F68E427471E}"/>
                </a:ext>
              </a:extLst>
            </p:cNvPr>
            <p:cNvCxnSpPr>
              <a:cxnSpLocks/>
              <a:stCxn id="1167" idx="1"/>
              <a:endCxn id="1162" idx="5"/>
            </p:cNvCxnSpPr>
            <p:nvPr/>
          </p:nvCxnSpPr>
          <p:spPr>
            <a:xfrm flipH="1" flipV="1">
              <a:off x="2298325" y="3659986"/>
              <a:ext cx="1335396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5" name="Straight Connector 1164">
              <a:extLst>
                <a:ext uri="{FF2B5EF4-FFF2-40B4-BE49-F238E27FC236}">
                  <a16:creationId xmlns:a16="http://schemas.microsoft.com/office/drawing/2014/main" id="{A449B541-721C-15D0-FD7D-9D69888BEF74}"/>
                </a:ext>
              </a:extLst>
            </p:cNvPr>
            <p:cNvCxnSpPr>
              <a:cxnSpLocks/>
              <a:stCxn id="1168" idx="7"/>
              <a:endCxn id="1162" idx="3"/>
            </p:cNvCxnSpPr>
            <p:nvPr/>
          </p:nvCxnSpPr>
          <p:spPr>
            <a:xfrm flipV="1">
              <a:off x="830245" y="3659986"/>
              <a:ext cx="1310908" cy="7261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609275BD-CDBF-CDE6-3A6C-69E1A0E43DA4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18F0585A-E90B-2135-591E-E9B46B6AC42A}"/>
                </a:ext>
              </a:extLst>
            </p:cNvPr>
            <p:cNvSpPr/>
            <p:nvPr/>
          </p:nvSpPr>
          <p:spPr>
            <a:xfrm>
              <a:off x="3601170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1E86E7D2-FD33-8FF2-4787-BABCB57A2C1C}"/>
                </a:ext>
              </a:extLst>
            </p:cNvPr>
            <p:cNvSpPr/>
            <p:nvPr/>
          </p:nvSpPr>
          <p:spPr>
            <a:xfrm>
              <a:off x="640522" y="4353544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9" name="Oval 1168">
            <a:extLst>
              <a:ext uri="{FF2B5EF4-FFF2-40B4-BE49-F238E27FC236}">
                <a16:creationId xmlns:a16="http://schemas.microsoft.com/office/drawing/2014/main" id="{855A32DC-B118-95B1-4764-262D6071673F}"/>
              </a:ext>
            </a:extLst>
          </p:cNvPr>
          <p:cNvSpPr/>
          <p:nvPr/>
        </p:nvSpPr>
        <p:spPr>
          <a:xfrm>
            <a:off x="2616807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1517F2DF-70D9-28B7-4452-6C1791ADC667}"/>
              </a:ext>
            </a:extLst>
          </p:cNvPr>
          <p:cNvSpPr/>
          <p:nvPr/>
        </p:nvSpPr>
        <p:spPr>
          <a:xfrm>
            <a:off x="1135198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B2ED7D5F-82FF-BDF8-75E8-8EB370C6106B}"/>
              </a:ext>
            </a:extLst>
          </p:cNvPr>
          <p:cNvSpPr/>
          <p:nvPr/>
        </p:nvSpPr>
        <p:spPr>
          <a:xfrm>
            <a:off x="4108639" y="2666199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9230268-4977-39F4-DCA2-7B2EBD2A1957}"/>
              </a:ext>
            </a:extLst>
          </p:cNvPr>
          <p:cNvSpPr/>
          <p:nvPr/>
        </p:nvSpPr>
        <p:spPr>
          <a:xfrm>
            <a:off x="2616232" y="3908631"/>
            <a:ext cx="350061" cy="82055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TextBox 1172">
            <a:extLst>
              <a:ext uri="{FF2B5EF4-FFF2-40B4-BE49-F238E27FC236}">
                <a16:creationId xmlns:a16="http://schemas.microsoft.com/office/drawing/2014/main" id="{16635CDA-5D48-8603-AF5F-88F39C2A5077}"/>
              </a:ext>
            </a:extLst>
          </p:cNvPr>
          <p:cNvSpPr txBox="1"/>
          <p:nvPr/>
        </p:nvSpPr>
        <p:spPr>
          <a:xfrm>
            <a:off x="3840680" y="6153552"/>
            <a:ext cx="619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Recycling idea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64B808-9F9D-20C7-0BAD-5097DC8A118C}"/>
              </a:ext>
            </a:extLst>
          </p:cNvPr>
          <p:cNvGrpSpPr/>
          <p:nvPr/>
        </p:nvGrpSpPr>
        <p:grpSpPr>
          <a:xfrm>
            <a:off x="1093642" y="4087483"/>
            <a:ext cx="1445311" cy="1255724"/>
            <a:chOff x="1093642" y="4087483"/>
            <a:chExt cx="1445311" cy="12557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338631-0AD1-45A4-3097-D35EDF50ABE6}"/>
                </a:ext>
              </a:extLst>
            </p:cNvPr>
            <p:cNvGrpSpPr/>
            <p:nvPr/>
          </p:nvGrpSpPr>
          <p:grpSpPr>
            <a:xfrm rot="2708195">
              <a:off x="1033777" y="4175024"/>
              <a:ext cx="1228048" cy="1108318"/>
              <a:chOff x="1601369" y="3470263"/>
              <a:chExt cx="1228048" cy="110831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DA7F5F5-AF2E-4813-CFE3-6B71FA4AC457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3CBE7B6-C44B-E027-FE82-7C9E5702B7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DD40D47-2ADA-1080-7D28-DE741D4FBFEC}"/>
                  </a:ext>
                </a:extLst>
              </p:cNvPr>
              <p:cNvCxnSpPr>
                <a:cxnSpLocks/>
                <a:stCxn id="10" idx="1"/>
                <a:endCxn id="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06A725A-CC93-C2EE-E2D2-C45392143974}"/>
                  </a:ext>
                </a:extLst>
              </p:cNvPr>
              <p:cNvCxnSpPr>
                <a:cxnSpLocks/>
                <a:stCxn id="11" idx="7"/>
                <a:endCxn id="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C20CDA1-73E8-5A9D-5B32-67DE721EE71F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796C46A-CC20-E709-5156-C39FB1910627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3F73B15-25BE-1EB5-4F19-0B21B20CDD2A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EA83B7-2E2C-A1F2-CA01-E7D41A909212}"/>
                </a:ext>
              </a:extLst>
            </p:cNvPr>
            <p:cNvSpPr/>
            <p:nvPr/>
          </p:nvSpPr>
          <p:spPr>
            <a:xfrm rot="2708195">
              <a:off x="1953646" y="3852238"/>
              <a:ext cx="350061" cy="8205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2FCA06-AFF3-E623-321B-C18EB5D79385}"/>
              </a:ext>
            </a:extLst>
          </p:cNvPr>
          <p:cNvGrpSpPr/>
          <p:nvPr/>
        </p:nvGrpSpPr>
        <p:grpSpPr>
          <a:xfrm rot="16840603">
            <a:off x="3100303" y="4068198"/>
            <a:ext cx="1445311" cy="1255724"/>
            <a:chOff x="1246042" y="4239883"/>
            <a:chExt cx="1445311" cy="125572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58765A-204B-B292-E416-DFDFEA7CAA6D}"/>
                </a:ext>
              </a:extLst>
            </p:cNvPr>
            <p:cNvGrpSpPr/>
            <p:nvPr/>
          </p:nvGrpSpPr>
          <p:grpSpPr>
            <a:xfrm rot="2708195">
              <a:off x="1186177" y="4327424"/>
              <a:ext cx="1228048" cy="1108318"/>
              <a:chOff x="1601369" y="3470263"/>
              <a:chExt cx="1228048" cy="110831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9FD9158-2CBB-321B-C00C-80A29C1DDB82}"/>
                  </a:ext>
                </a:extLst>
              </p:cNvPr>
              <p:cNvSpPr/>
              <p:nvPr/>
            </p:nvSpPr>
            <p:spPr>
              <a:xfrm>
                <a:off x="2108602" y="3470263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7DEB86E-1118-25AB-2B53-C60CF827CD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6994" y="3702477"/>
                <a:ext cx="0" cy="7649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40B5944-D8F9-B08D-13A6-F5C2DC47110B}"/>
                  </a:ext>
                </a:extLst>
              </p:cNvPr>
              <p:cNvCxnSpPr>
                <a:cxnSpLocks/>
                <a:stCxn id="20" idx="1"/>
                <a:endCxn id="15" idx="5"/>
              </p:cNvCxnSpPr>
              <p:nvPr/>
            </p:nvCxnSpPr>
            <p:spPr>
              <a:xfrm flipH="1" flipV="1">
                <a:off x="2298325" y="3659986"/>
                <a:ext cx="341369" cy="72887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B46A75B-011C-9317-2D6C-063E7B77CDB0}"/>
                  </a:ext>
                </a:extLst>
              </p:cNvPr>
              <p:cNvCxnSpPr>
                <a:cxnSpLocks/>
                <a:stCxn id="21" idx="7"/>
                <a:endCxn id="15" idx="3"/>
              </p:cNvCxnSpPr>
              <p:nvPr/>
            </p:nvCxnSpPr>
            <p:spPr>
              <a:xfrm flipV="1">
                <a:off x="1791092" y="3659986"/>
                <a:ext cx="350061" cy="70144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1F87843-A6B9-E7D8-B448-A5E5F2796A00}"/>
                  </a:ext>
                </a:extLst>
              </p:cNvPr>
              <p:cNvSpPr/>
              <p:nvPr/>
            </p:nvSpPr>
            <p:spPr>
              <a:xfrm>
                <a:off x="2105856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7EA3DB5-F3BE-0F43-4D36-6D64EA5E78C2}"/>
                  </a:ext>
                </a:extLst>
              </p:cNvPr>
              <p:cNvSpPr/>
              <p:nvPr/>
            </p:nvSpPr>
            <p:spPr>
              <a:xfrm>
                <a:off x="2607143" y="4356307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7A9288-007A-4E96-10A6-481ED156456D}"/>
                  </a:ext>
                </a:extLst>
              </p:cNvPr>
              <p:cNvSpPr/>
              <p:nvPr/>
            </p:nvSpPr>
            <p:spPr>
              <a:xfrm>
                <a:off x="1601369" y="4328878"/>
                <a:ext cx="222274" cy="2222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F0733F-AC68-E6F9-E05C-56A75D58A3DE}"/>
                </a:ext>
              </a:extLst>
            </p:cNvPr>
            <p:cNvSpPr/>
            <p:nvPr/>
          </p:nvSpPr>
          <p:spPr>
            <a:xfrm rot="2708195">
              <a:off x="2106046" y="4004638"/>
              <a:ext cx="350061" cy="82055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7B64E7-59C0-8C1F-5539-F5879306DD06}"/>
              </a:ext>
            </a:extLst>
          </p:cNvPr>
          <p:cNvGrpSpPr/>
          <p:nvPr/>
        </p:nvGrpSpPr>
        <p:grpSpPr>
          <a:xfrm rot="2708195">
            <a:off x="6771703" y="4292582"/>
            <a:ext cx="1228048" cy="1108318"/>
            <a:chOff x="1601369" y="3470263"/>
            <a:chExt cx="1228048" cy="11083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F7735-C5F1-1666-5072-43A880F78E1F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3D423D-1ECB-F48F-23F0-64D97105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9599E24-6B82-7CF6-B110-834C11C2AC67}"/>
                </a:ext>
              </a:extLst>
            </p:cNvPr>
            <p:cNvCxnSpPr>
              <a:cxnSpLocks/>
              <a:stCxn id="32" idx="1"/>
              <a:endCxn id="27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596E4C-AE94-8D15-0C2F-B71603081C68}"/>
                </a:ext>
              </a:extLst>
            </p:cNvPr>
            <p:cNvCxnSpPr>
              <a:cxnSpLocks/>
              <a:stCxn id="33" idx="7"/>
              <a:endCxn id="27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271FCC5-3E6B-F372-561F-89D18D4758F6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DAD6F3-0B50-D43E-F8C9-E960CB0A82ED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6D5B40D-92E9-F6DB-7B75-E0CF395C33BB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532E4A-B9A2-ECBA-28B5-F1B9DEE185B2}"/>
              </a:ext>
            </a:extLst>
          </p:cNvPr>
          <p:cNvGrpSpPr/>
          <p:nvPr/>
        </p:nvGrpSpPr>
        <p:grpSpPr>
          <a:xfrm rot="18633769">
            <a:off x="8417284" y="4298648"/>
            <a:ext cx="1228048" cy="1108318"/>
            <a:chOff x="1601369" y="3470263"/>
            <a:chExt cx="1228048" cy="110831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02BD23-D82D-9F34-E5A7-33EEF8D18881}"/>
                </a:ext>
              </a:extLst>
            </p:cNvPr>
            <p:cNvSpPr/>
            <p:nvPr/>
          </p:nvSpPr>
          <p:spPr>
            <a:xfrm>
              <a:off x="2108602" y="3470263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D3E22B5-3D0C-07E3-F8F5-E9B8DFE75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6994" y="3702477"/>
              <a:ext cx="0" cy="76496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69301-0D15-8461-E397-D30B913864D9}"/>
                </a:ext>
              </a:extLst>
            </p:cNvPr>
            <p:cNvCxnSpPr>
              <a:cxnSpLocks/>
              <a:stCxn id="42" idx="1"/>
              <a:endCxn id="37" idx="5"/>
            </p:cNvCxnSpPr>
            <p:nvPr/>
          </p:nvCxnSpPr>
          <p:spPr>
            <a:xfrm flipH="1" flipV="1">
              <a:off x="2298325" y="3659986"/>
              <a:ext cx="341369" cy="72887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11A02E-1F91-0D43-38BD-459598CEEADE}"/>
                </a:ext>
              </a:extLst>
            </p:cNvPr>
            <p:cNvCxnSpPr>
              <a:cxnSpLocks/>
              <a:stCxn id="43" idx="7"/>
              <a:endCxn id="37" idx="3"/>
            </p:cNvCxnSpPr>
            <p:nvPr/>
          </p:nvCxnSpPr>
          <p:spPr>
            <a:xfrm flipV="1">
              <a:off x="1791092" y="3659986"/>
              <a:ext cx="350061" cy="7014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56F3F4-68DB-E35D-C81B-36EFBBB06668}"/>
                </a:ext>
              </a:extLst>
            </p:cNvPr>
            <p:cNvSpPr/>
            <p:nvPr/>
          </p:nvSpPr>
          <p:spPr>
            <a:xfrm>
              <a:off x="2105856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87E334-F1EF-B478-0299-257CDFD4AFDA}"/>
                </a:ext>
              </a:extLst>
            </p:cNvPr>
            <p:cNvSpPr/>
            <p:nvPr/>
          </p:nvSpPr>
          <p:spPr>
            <a:xfrm>
              <a:off x="2607143" y="4356307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9D29E2-F15C-4E88-2AB0-B90AB1C12453}"/>
                </a:ext>
              </a:extLst>
            </p:cNvPr>
            <p:cNvSpPr/>
            <p:nvPr/>
          </p:nvSpPr>
          <p:spPr>
            <a:xfrm>
              <a:off x="1601369" y="4328878"/>
              <a:ext cx="222274" cy="22227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F125487-228F-EBF8-F5BB-7C7C5CA4ED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1B0EFBE-C2E5-722D-28B9-960C4C41B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A90E8EE6-FD2E-3597-E5BF-EC7FE2BC235F}"/>
              </a:ext>
            </a:extLst>
          </p:cNvPr>
          <p:cNvSpPr txBox="1">
            <a:spLocks/>
          </p:cNvSpPr>
          <p:nvPr/>
        </p:nvSpPr>
        <p:spPr>
          <a:xfrm>
            <a:off x="861616" y="241584"/>
            <a:ext cx="11145440" cy="4866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>
                <a:solidFill>
                  <a:schemeClr val="bg1"/>
                </a:soli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Advanced graph state generation</a:t>
            </a:r>
          </a:p>
        </p:txBody>
      </p:sp>
      <p:sp>
        <p:nvSpPr>
          <p:cNvPr id="50" name="Text Placeholder 57">
            <a:extLst>
              <a:ext uri="{FF2B5EF4-FFF2-40B4-BE49-F238E27FC236}">
                <a16:creationId xmlns:a16="http://schemas.microsoft.com/office/drawing/2014/main" id="{06B8DF9C-DB3D-6937-2D64-FFE41A95A7C5}"/>
              </a:ext>
            </a:extLst>
          </p:cNvPr>
          <p:cNvSpPr txBox="1">
            <a:spLocks/>
          </p:cNvSpPr>
          <p:nvPr/>
        </p:nvSpPr>
        <p:spPr>
          <a:xfrm>
            <a:off x="861616" y="741394"/>
            <a:ext cx="11145440" cy="462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>
                <a:gradFill>
                  <a:gsLst>
                    <a:gs pos="0">
                      <a:srgbClr val="2091F9"/>
                    </a:gs>
                    <a:gs pos="87000">
                      <a:srgbClr val="1BDBE9"/>
                    </a:gs>
                  </a:gsLst>
                  <a:lin ang="0" scaled="0"/>
                </a:gradFill>
                <a:latin typeface="General Sans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Combining fusions and small entangled state generation</a:t>
            </a:r>
          </a:p>
        </p:txBody>
      </p:sp>
    </p:spTree>
    <p:extLst>
      <p:ext uri="{BB962C8B-B14F-4D97-AF65-F5344CB8AC3E}">
        <p14:creationId xmlns:p14="http://schemas.microsoft.com/office/powerpoint/2010/main" val="25404175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487" y="965270"/>
            <a:ext cx="10740293" cy="4500562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" dirty="0"/>
              <a:t>Fusion-based</a:t>
            </a:r>
          </a:p>
          <a:p>
            <a:pPr marL="0" indent="0" algn="ctr">
              <a:buNone/>
            </a:pPr>
            <a:r>
              <a:rPr lang="en-US" sz="7000" dirty="0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80045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000" dirty="0"/>
              <a:t>Classical Error Correction</a:t>
            </a:r>
          </a:p>
        </p:txBody>
      </p:sp>
    </p:spTree>
    <p:extLst>
      <p:ext uri="{BB962C8B-B14F-4D97-AF65-F5344CB8AC3E}">
        <p14:creationId xmlns:p14="http://schemas.microsoft.com/office/powerpoint/2010/main" val="29921078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Fusion based-quantum computing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Mixing MBQC + probabilistic photonic gates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4C3C68-1139-C0EE-4914-1425F6DD97DE}"/>
                  </a:ext>
                </a:extLst>
              </p:cNvPr>
              <p:cNvSpPr txBox="1"/>
              <p:nvPr/>
            </p:nvSpPr>
            <p:spPr>
              <a:xfrm>
                <a:off x="283861" y="1993565"/>
                <a:ext cx="11792181" cy="2947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0" dirty="0"/>
                  <a:t>General intuition #1: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Small entangled states are easier to produce than large ones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If we have a system which can produce a graph with success proba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2500" dirty="0"/>
                  <a:t>…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b="0" dirty="0"/>
                  <a:t>…We can use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b="0" dirty="0"/>
                  <a:t> of these systems to produce, to produce at least 1 graph with </a:t>
                </a:r>
                <a:r>
                  <a:rPr lang="en-US" sz="2500" b="0" dirty="0" err="1"/>
                  <a:t>proba</a:t>
                </a:r>
                <a:br>
                  <a:rPr lang="en-US" sz="2500" dirty="0"/>
                </a:b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1 −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sSub>
                              <m:sSub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pos m:val="top"/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2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→∞</m:t>
                        </m:r>
                      </m:e>
                    </m:groupCh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endParaRPr lang="en-US" sz="25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 dirty="0"/>
                  <a:t>We can build a resource state generator which produce a small graph with arbitrarily high probability</a:t>
                </a:r>
                <a:endParaRPr lang="en-US" sz="2500" b="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4C3C68-1139-C0EE-4914-1425F6DD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61" y="1993565"/>
                <a:ext cx="11792181" cy="2947153"/>
              </a:xfrm>
              <a:prstGeom prst="rect">
                <a:avLst/>
              </a:prstGeom>
              <a:blipFill>
                <a:blip r:embed="rId9"/>
                <a:stretch>
                  <a:fillRect l="-879" t="-1449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8046B212-07B9-D912-D702-729E5C805E0E}"/>
              </a:ext>
            </a:extLst>
          </p:cNvPr>
          <p:cNvGrpSpPr/>
          <p:nvPr/>
        </p:nvGrpSpPr>
        <p:grpSpPr>
          <a:xfrm>
            <a:off x="7384368" y="5082229"/>
            <a:ext cx="2565513" cy="1393200"/>
            <a:chOff x="4571594" y="4983827"/>
            <a:chExt cx="2565513" cy="1393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B8F07E-848A-D93D-C07B-3439DB102788}"/>
                </a:ext>
              </a:extLst>
            </p:cNvPr>
            <p:cNvSpPr/>
            <p:nvPr/>
          </p:nvSpPr>
          <p:spPr>
            <a:xfrm>
              <a:off x="6047720" y="5908595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5604BA9-D4DE-7693-CC4E-EDEFC0EB4891}"/>
                </a:ext>
              </a:extLst>
            </p:cNvPr>
            <p:cNvSpPr/>
            <p:nvPr/>
          </p:nvSpPr>
          <p:spPr>
            <a:xfrm>
              <a:off x="5192549" y="5890015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71DFC7-AF8C-009C-841A-2A1161527066}"/>
                </a:ext>
              </a:extLst>
            </p:cNvPr>
            <p:cNvSpPr/>
            <p:nvPr/>
          </p:nvSpPr>
          <p:spPr>
            <a:xfrm>
              <a:off x="6047720" y="5002407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F61BF4-4CAD-6DB5-9879-30A22BC6898D}"/>
                </a:ext>
              </a:extLst>
            </p:cNvPr>
            <p:cNvSpPr/>
            <p:nvPr/>
          </p:nvSpPr>
          <p:spPr>
            <a:xfrm>
              <a:off x="5192549" y="4983827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A4B3223-913B-9957-7B21-9A282DD32664}"/>
                </a:ext>
              </a:extLst>
            </p:cNvPr>
            <p:cNvSpPr/>
            <p:nvPr/>
          </p:nvSpPr>
          <p:spPr>
            <a:xfrm>
              <a:off x="4571594" y="5458743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E53284-8ECD-7805-AF74-B52C8C6D5124}"/>
                </a:ext>
              </a:extLst>
            </p:cNvPr>
            <p:cNvSpPr/>
            <p:nvPr/>
          </p:nvSpPr>
          <p:spPr>
            <a:xfrm>
              <a:off x="6668675" y="5440163"/>
              <a:ext cx="468432" cy="4684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A4B7158-E009-205C-A485-37F216C5B09F}"/>
                </a:ext>
              </a:extLst>
            </p:cNvPr>
            <p:cNvCxnSpPr>
              <a:stCxn id="8" idx="3"/>
              <a:endCxn id="7" idx="7"/>
            </p:cNvCxnSpPr>
            <p:nvPr/>
          </p:nvCxnSpPr>
          <p:spPr>
            <a:xfrm flipV="1">
              <a:off x="4640194" y="5052427"/>
              <a:ext cx="952187" cy="806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D96E5C-276E-2A2B-D120-D38D7341752F}"/>
                </a:ext>
              </a:extLst>
            </p:cNvPr>
            <p:cNvCxnSpPr>
              <a:cxnSpLocks/>
              <a:stCxn id="4" idx="3"/>
              <a:endCxn id="9" idx="7"/>
            </p:cNvCxnSpPr>
            <p:nvPr/>
          </p:nvCxnSpPr>
          <p:spPr>
            <a:xfrm flipV="1">
              <a:off x="6116320" y="5508763"/>
              <a:ext cx="952187" cy="799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74A5AC-3EB2-4BC6-99C5-23EC7C79577E}"/>
                </a:ext>
              </a:extLst>
            </p:cNvPr>
            <p:cNvCxnSpPr>
              <a:cxnSpLocks/>
              <a:stCxn id="6" idx="1"/>
              <a:endCxn id="9" idx="5"/>
            </p:cNvCxnSpPr>
            <p:nvPr/>
          </p:nvCxnSpPr>
          <p:spPr>
            <a:xfrm>
              <a:off x="6116320" y="5071007"/>
              <a:ext cx="952187" cy="7689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7B6ABA-2729-AD41-ACF3-2A26F99D263C}"/>
                </a:ext>
              </a:extLst>
            </p:cNvPr>
            <p:cNvCxnSpPr>
              <a:cxnSpLocks/>
              <a:stCxn id="8" idx="1"/>
              <a:endCxn id="5" idx="5"/>
            </p:cNvCxnSpPr>
            <p:nvPr/>
          </p:nvCxnSpPr>
          <p:spPr>
            <a:xfrm>
              <a:off x="4640194" y="5527343"/>
              <a:ext cx="952187" cy="762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D9DFE5-9EC5-9F73-1F33-BE77A63D9A51}"/>
                </a:ext>
              </a:extLst>
            </p:cNvPr>
            <p:cNvCxnSpPr>
              <a:cxnSpLocks/>
              <a:stCxn id="7" idx="2"/>
              <a:endCxn id="6" idx="6"/>
            </p:cNvCxnSpPr>
            <p:nvPr/>
          </p:nvCxnSpPr>
          <p:spPr>
            <a:xfrm>
              <a:off x="5192549" y="5218043"/>
              <a:ext cx="1323603" cy="1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34D2F7-C934-2A22-E6E7-C6521A41DD49}"/>
                </a:ext>
              </a:extLst>
            </p:cNvPr>
            <p:cNvCxnSpPr>
              <a:cxnSpLocks/>
              <a:stCxn id="5" idx="2"/>
              <a:endCxn id="4" idx="6"/>
            </p:cNvCxnSpPr>
            <p:nvPr/>
          </p:nvCxnSpPr>
          <p:spPr>
            <a:xfrm>
              <a:off x="5192549" y="6124231"/>
              <a:ext cx="1323603" cy="1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2C4E283-E156-5D96-F700-3FBA206CA734}"/>
              </a:ext>
            </a:extLst>
          </p:cNvPr>
          <p:cNvSpPr/>
          <p:nvPr/>
        </p:nvSpPr>
        <p:spPr>
          <a:xfrm>
            <a:off x="3425613" y="4816563"/>
            <a:ext cx="2216426" cy="17214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RSG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5AE79FA-F557-1E70-08D6-356706DFE968}"/>
              </a:ext>
            </a:extLst>
          </p:cNvPr>
          <p:cNvSpPr/>
          <p:nvPr/>
        </p:nvSpPr>
        <p:spPr>
          <a:xfrm>
            <a:off x="6003235" y="5456583"/>
            <a:ext cx="828778" cy="5689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0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Fusion based-quantum computing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Mixing MBQC + probabilistic photonic gates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C3C68-1139-C0EE-4914-1425F6DD97DE}"/>
              </a:ext>
            </a:extLst>
          </p:cNvPr>
          <p:cNvSpPr txBox="1"/>
          <p:nvPr/>
        </p:nvSpPr>
        <p:spPr>
          <a:xfrm>
            <a:off x="283861" y="1993565"/>
            <a:ext cx="117921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/>
              <a:t>General intuition #2: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Quantum gates have smaller success rate than fusion gates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/>
              <a:t>Fusion gates can have arbitraril</a:t>
            </a:r>
            <a:r>
              <a:rPr lang="en-US" sz="2500" dirty="0"/>
              <a:t>y large success probability (provided ancilla use)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/>
              <a:t>Replace CNOT gates by fusion gates (BSM)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0BB2C0-E060-F168-0353-B1CECFA6DA08}"/>
              </a:ext>
            </a:extLst>
          </p:cNvPr>
          <p:cNvGrpSpPr/>
          <p:nvPr/>
        </p:nvGrpSpPr>
        <p:grpSpPr>
          <a:xfrm>
            <a:off x="4094922" y="3958974"/>
            <a:ext cx="4220820" cy="2566053"/>
            <a:chOff x="3985591" y="4177635"/>
            <a:chExt cx="4220820" cy="25660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DA644B-E2BD-FBFD-6AA7-EADAE1F7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71" b="96960" l="1889" r="98678">
                          <a14:foregroundMark x1="12842" y1="29635" x2="12842" y2="29635"/>
                          <a14:foregroundMark x1="1983" y1="23556" x2="1983" y2="23556"/>
                          <a14:foregroundMark x1="1983" y1="23556" x2="1983" y2="23556"/>
                          <a14:foregroundMark x1="20019" y1="56079" x2="48442" y2="91337"/>
                          <a14:foregroundMark x1="48442" y1="91337" x2="73749" y2="59271"/>
                          <a14:foregroundMark x1="73749" y1="59271" x2="87630" y2="25228"/>
                          <a14:foregroundMark x1="87630" y1="25228" x2="71010" y2="24468"/>
                          <a14:foregroundMark x1="91690" y1="20821" x2="95279" y2="29483"/>
                          <a14:foregroundMark x1="95279" y1="29483" x2="95184" y2="30091"/>
                          <a14:foregroundMark x1="95940" y1="22492" x2="98678" y2="18541"/>
                          <a14:foregroundMark x1="39566" y1="87690" x2="49764" y2="96960"/>
                          <a14:foregroundMark x1="49764" y1="96960" x2="58829" y2="87082"/>
                          <a14:foregroundMark x1="56941" y1="92705" x2="56941" y2="92705"/>
                          <a14:foregroundMark x1="59112" y1="90729" x2="59112" y2="90729"/>
                          <a14:foregroundMark x1="61945" y1="92249" x2="61945" y2="92249"/>
                          <a14:foregroundMark x1="62134" y1="92401" x2="62134" y2="92401"/>
                          <a14:foregroundMark x1="62417" y1="93617" x2="62417" y2="93617"/>
                          <a14:foregroundMark x1="63928" y1="89818" x2="63928" y2="89818"/>
                          <a14:foregroundMark x1="68744" y1="89666" x2="68744" y2="89666"/>
                          <a14:foregroundMark x1="71388" y1="90274" x2="71388" y2="90274"/>
                          <a14:foregroundMark x1="70161" y1="91945" x2="70161" y2="91945"/>
                          <a14:foregroundMark x1="66572" y1="88602" x2="66572" y2="88602"/>
                          <a14:foregroundMark x1="66100" y1="90881" x2="66100" y2="90881"/>
                          <a14:foregroundMark x1="65722" y1="93009" x2="65722" y2="93009"/>
                          <a14:foregroundMark x1="63267" y1="92249" x2="63267" y2="922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8381" y="4637011"/>
              <a:ext cx="2923140" cy="181626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941D85-18EE-1CC3-522D-CF32B7C9DECE}"/>
                </a:ext>
              </a:extLst>
            </p:cNvPr>
            <p:cNvSpPr/>
            <p:nvPr/>
          </p:nvSpPr>
          <p:spPr>
            <a:xfrm>
              <a:off x="7162803" y="6405758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9F834E-7E0E-2E73-A545-329171A93B60}"/>
                </a:ext>
              </a:extLst>
            </p:cNvPr>
            <p:cNvSpPr/>
            <p:nvPr/>
          </p:nvSpPr>
          <p:spPr>
            <a:xfrm>
              <a:off x="6457125" y="6405758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65F46F-2787-A47D-3C00-5C3F6D7FDEE6}"/>
                </a:ext>
              </a:extLst>
            </p:cNvPr>
            <p:cNvSpPr/>
            <p:nvPr/>
          </p:nvSpPr>
          <p:spPr>
            <a:xfrm>
              <a:off x="7868481" y="6405758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9BB379-D28C-20B0-502A-15B87BDEB493}"/>
                </a:ext>
              </a:extLst>
            </p:cNvPr>
            <p:cNvSpPr/>
            <p:nvPr/>
          </p:nvSpPr>
          <p:spPr>
            <a:xfrm>
              <a:off x="4691269" y="6403279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AEC182-8DF1-51E1-F79C-C2EF7775FC9C}"/>
                </a:ext>
              </a:extLst>
            </p:cNvPr>
            <p:cNvSpPr/>
            <p:nvPr/>
          </p:nvSpPr>
          <p:spPr>
            <a:xfrm>
              <a:off x="3985591" y="6403279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2F953A7-C106-8D41-2169-DDCB8A148307}"/>
                </a:ext>
              </a:extLst>
            </p:cNvPr>
            <p:cNvSpPr/>
            <p:nvPr/>
          </p:nvSpPr>
          <p:spPr>
            <a:xfrm>
              <a:off x="5396947" y="6403279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EEF5EB-DACB-A39B-C8DD-C4490AB509F1}"/>
                </a:ext>
              </a:extLst>
            </p:cNvPr>
            <p:cNvCxnSpPr>
              <a:stCxn id="20" idx="2"/>
              <a:endCxn id="21" idx="6"/>
            </p:cNvCxnSpPr>
            <p:nvPr/>
          </p:nvCxnSpPr>
          <p:spPr>
            <a:xfrm>
              <a:off x="3985591" y="6572244"/>
              <a:ext cx="17492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3A38159-42F8-306D-F889-971D114E78BA}"/>
                </a:ext>
              </a:extLst>
            </p:cNvPr>
            <p:cNvCxnSpPr>
              <a:cxnSpLocks/>
              <a:stCxn id="15" idx="2"/>
              <a:endCxn id="17" idx="6"/>
            </p:cNvCxnSpPr>
            <p:nvPr/>
          </p:nvCxnSpPr>
          <p:spPr>
            <a:xfrm>
              <a:off x="6457125" y="6574723"/>
              <a:ext cx="17492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02C2094-56E3-C8B8-F57E-384135E8832A}"/>
                </a:ext>
              </a:extLst>
            </p:cNvPr>
            <p:cNvSpPr/>
            <p:nvPr/>
          </p:nvSpPr>
          <p:spPr>
            <a:xfrm>
              <a:off x="7162803" y="4180114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9937F4-ED2F-5436-3EDA-F5E83FCB7207}"/>
                </a:ext>
              </a:extLst>
            </p:cNvPr>
            <p:cNvSpPr/>
            <p:nvPr/>
          </p:nvSpPr>
          <p:spPr>
            <a:xfrm>
              <a:off x="7868481" y="4180114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0A0A843-6800-3F0A-5675-083908C99114}"/>
                </a:ext>
              </a:extLst>
            </p:cNvPr>
            <p:cNvSpPr/>
            <p:nvPr/>
          </p:nvSpPr>
          <p:spPr>
            <a:xfrm>
              <a:off x="4691269" y="4177635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63552B7-A35D-839E-54C2-27EB34E86AE3}"/>
                </a:ext>
              </a:extLst>
            </p:cNvPr>
            <p:cNvSpPr/>
            <p:nvPr/>
          </p:nvSpPr>
          <p:spPr>
            <a:xfrm>
              <a:off x="3985591" y="4177635"/>
              <a:ext cx="337930" cy="337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2B8E740-02B1-BCE1-638F-6D8D57A37139}"/>
                </a:ext>
              </a:extLst>
            </p:cNvPr>
            <p:cNvCxnSpPr>
              <a:cxnSpLocks/>
              <a:stCxn id="37" idx="2"/>
              <a:endCxn id="35" idx="6"/>
            </p:cNvCxnSpPr>
            <p:nvPr/>
          </p:nvCxnSpPr>
          <p:spPr>
            <a:xfrm>
              <a:off x="3985591" y="4346600"/>
              <a:ext cx="4220820" cy="2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BC203AE-2FCE-080D-2178-FF049C7AB29A}"/>
              </a:ext>
            </a:extLst>
          </p:cNvPr>
          <p:cNvSpPr/>
          <p:nvPr/>
        </p:nvSpPr>
        <p:spPr>
          <a:xfrm>
            <a:off x="8554204" y="4418350"/>
            <a:ext cx="2216426" cy="17214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314545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Fusion based-quantum computing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Mixing MBQC + probabilistic photonic gates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FEC211-F57E-532B-1EF0-A41F8A74A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06" y="1829417"/>
            <a:ext cx="4715835" cy="285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9BFF0-6C49-F626-0E91-93DEEB115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58" y="4681947"/>
            <a:ext cx="5428648" cy="2086869"/>
          </a:xfrm>
          <a:prstGeom prst="rect">
            <a:avLst/>
          </a:prstGeom>
        </p:spPr>
      </p:pic>
      <p:pic>
        <p:nvPicPr>
          <p:cNvPr id="5" name="fig2_mov_avc_240p">
            <a:hlinkClick r:id="" action="ppaction://media"/>
            <a:extLst>
              <a:ext uri="{FF2B5EF4-FFF2-40B4-BE49-F238E27FC236}">
                <a16:creationId xmlns:a16="http://schemas.microsoft.com/office/drawing/2014/main" id="{745F374A-EEB2-B237-38E2-320E5C0C7F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2399" y="2230343"/>
            <a:ext cx="4621695" cy="41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5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Fusion-based quantum computing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A8A734D-510C-15A1-1F0A-A3B12B6D2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Performances</a:t>
            </a: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B72159-71C8-3570-0CD5-DDA55B5CBA28}"/>
              </a:ext>
            </a:extLst>
          </p:cNvPr>
          <p:cNvGrpSpPr/>
          <p:nvPr/>
        </p:nvGrpSpPr>
        <p:grpSpPr>
          <a:xfrm>
            <a:off x="370293" y="2145934"/>
            <a:ext cx="5498882" cy="3590674"/>
            <a:chOff x="6096000" y="1800975"/>
            <a:chExt cx="6190012" cy="404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596E1F-D199-A711-059F-9EC78E1B1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1786" y="1800975"/>
              <a:ext cx="5140214" cy="33713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22AD80-FEF8-79D2-BA17-B0BBF4041F59}"/>
                </a:ext>
              </a:extLst>
            </p:cNvPr>
            <p:cNvSpPr txBox="1"/>
            <p:nvPr/>
          </p:nvSpPr>
          <p:spPr>
            <a:xfrm rot="16200000">
              <a:off x="5135568" y="2940464"/>
              <a:ext cx="27826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Loss probability</a:t>
              </a:r>
            </a:p>
            <a:p>
              <a:pPr algn="ctr"/>
              <a:r>
                <a:rPr lang="en-US" sz="2500" dirty="0"/>
                <a:t>of a fusion gate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2DEE0E-0C21-8FD8-B487-B213883C37F7}"/>
                </a:ext>
              </a:extLst>
            </p:cNvPr>
            <p:cNvSpPr txBox="1"/>
            <p:nvPr/>
          </p:nvSpPr>
          <p:spPr>
            <a:xfrm>
              <a:off x="7799219" y="4981173"/>
              <a:ext cx="44867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Computational error probability</a:t>
              </a:r>
            </a:p>
            <a:p>
              <a:pPr algn="ctr"/>
              <a:r>
                <a:rPr lang="en-US" sz="2500" dirty="0"/>
                <a:t>of a fusion gate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EF62DC-58A5-8472-B6C5-6ED395B01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5087" y="4723139"/>
            <a:ext cx="2485318" cy="20456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6D439-4756-0130-03B1-9982B09E439C}"/>
              </a:ext>
            </a:extLst>
          </p:cNvPr>
          <p:cNvSpPr txBox="1"/>
          <p:nvPr/>
        </p:nvSpPr>
        <p:spPr>
          <a:xfrm>
            <a:off x="9074746" y="5684083"/>
            <a:ext cx="2779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(2,2)-Shor encoded</a:t>
            </a:r>
          </a:p>
          <a:p>
            <a:r>
              <a:rPr lang="en-US" sz="2500" dirty="0"/>
              <a:t>6-ring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242A00-9E55-8B8B-9F15-DB6CF16BFA2D}"/>
              </a:ext>
            </a:extLst>
          </p:cNvPr>
          <p:cNvGrpSpPr/>
          <p:nvPr/>
        </p:nvGrpSpPr>
        <p:grpSpPr>
          <a:xfrm>
            <a:off x="6639745" y="1920835"/>
            <a:ext cx="4373506" cy="2784165"/>
            <a:chOff x="6639745" y="1920835"/>
            <a:chExt cx="4373506" cy="27841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8CF7E0-60B3-8226-D743-F2F854B58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39745" y="1920835"/>
              <a:ext cx="4373506" cy="278416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1FF05C-5D0E-BF75-7129-BB0E2704A16F}"/>
                </a:ext>
              </a:extLst>
            </p:cNvPr>
            <p:cNvSpPr/>
            <p:nvPr/>
          </p:nvSpPr>
          <p:spPr>
            <a:xfrm>
              <a:off x="9198323" y="2031294"/>
              <a:ext cx="229280" cy="2292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BD4427-3F70-D54A-C159-C8C549A6315C}"/>
                  </a:ext>
                </a:extLst>
              </p:cNvPr>
              <p:cNvSpPr txBox="1"/>
              <p:nvPr/>
            </p:nvSpPr>
            <p:spPr>
              <a:xfrm>
                <a:off x="8269358" y="4676453"/>
                <a:ext cx="4373505" cy="91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𝑒𝑟𝑎𝑠𝑢𝑟𝑒</m:t>
                          </m:r>
                        </m:sub>
                      </m:sSub>
                      <m:r>
                        <a:rPr lang="en-US" sz="2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𝑓𝑎𝑖𝑙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dirty="0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500" b="0" i="1" dirty="0" smtClean="0">
                                      <a:latin typeface="Cambria Math" panose="02040503050406030204" pitchFamily="18" charset="0"/>
                                    </a:rPr>
                                    <m:t>𝑙𝑜𝑠𝑠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5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BD4427-3F70-D54A-C159-C8C549A63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358" y="4676453"/>
                <a:ext cx="4373505" cy="9112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9138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309C06-0EDF-833D-8CB7-959EF8EA7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487" y="965270"/>
            <a:ext cx="10740293" cy="4500562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1698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What have we seen?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600225" y="2001648"/>
            <a:ext cx="113634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Introduction about quantum error correction: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Need to correct </a:t>
            </a:r>
            <a:r>
              <a:rPr lang="en-US" sz="3000" dirty="0" err="1"/>
              <a:t>blitflips</a:t>
            </a:r>
            <a:r>
              <a:rPr lang="en-US" sz="3000" dirty="0"/>
              <a:t> and </a:t>
            </a:r>
            <a:r>
              <a:rPr lang="en-US" sz="3000" dirty="0" err="1"/>
              <a:t>phaseflips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An introduction to the stabilizer formalism (the main framework for QEC)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Syndrome extraction in QEC (with circuit-based paradigm)</a:t>
            </a:r>
          </a:p>
          <a:p>
            <a:endParaRPr lang="en-US" sz="3000" dirty="0"/>
          </a:p>
          <a:p>
            <a:r>
              <a:rPr lang="en-US" sz="3000" dirty="0"/>
              <a:t>Introduction to graph state codes: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Codes particularly well suited for measurement-based QEC (photonics friendly!)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Basic error correction schemes with trees.</a:t>
            </a:r>
          </a:p>
        </p:txBody>
      </p:sp>
    </p:spTree>
    <p:extLst>
      <p:ext uri="{BB962C8B-B14F-4D97-AF65-F5344CB8AC3E}">
        <p14:creationId xmlns:p14="http://schemas.microsoft.com/office/powerpoint/2010/main" val="28011363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What have we seen?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600225" y="2001648"/>
            <a:ext cx="113634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Photonic ingredients to produce graph codes.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Simple fusion 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Small graph state generation through linear-optics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Small graph state generation using quantum emitters</a:t>
            </a:r>
          </a:p>
          <a:p>
            <a:endParaRPr lang="en-US" sz="3000" dirty="0"/>
          </a:p>
          <a:p>
            <a:r>
              <a:rPr lang="en-US" sz="3000" dirty="0"/>
              <a:t>A brief introduction about more advanced schemes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Fusion-based quantum computing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67474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0" y="1730398"/>
            <a:ext cx="113634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The field of fault-tolerant quantum computing is vast! This lecture is only an introduction.</a:t>
            </a:r>
          </a:p>
          <a:p>
            <a:r>
              <a:rPr lang="en-US" sz="3000" dirty="0"/>
              <a:t>What I haven’t discuss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Quantum error correction is a very active field with recent important discoveries: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“Standard” codes like the surface codes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“Good” quantum error correcting codes (quantum Low-Density Parity Check codes)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Quantum error correction </a:t>
            </a:r>
            <a:r>
              <a:rPr lang="en-US" sz="3000" i="1" dirty="0"/>
              <a:t>circuits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Decoding a code is a critical problem too, not trivial at all.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Minimum-Weight Perfect Matching / Union Find decoders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E2990-66F8-131B-EFFD-2B0361E6BB23}"/>
              </a:ext>
            </a:extLst>
          </p:cNvPr>
          <p:cNvSpPr txBox="1"/>
          <p:nvPr/>
        </p:nvSpPr>
        <p:spPr>
          <a:xfrm>
            <a:off x="6698513" y="5486399"/>
            <a:ext cx="5380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https://www.youtube.com/watch?v=tNACODva-6A</a:t>
            </a:r>
          </a:p>
        </p:txBody>
      </p:sp>
    </p:spTree>
    <p:extLst>
      <p:ext uri="{BB962C8B-B14F-4D97-AF65-F5344CB8AC3E}">
        <p14:creationId xmlns:p14="http://schemas.microsoft.com/office/powerpoint/2010/main" val="2479147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500F-164B-8307-0CB1-13BD43DA5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E7FCF-1183-1BAB-D08D-9617EE755417}"/>
              </a:ext>
            </a:extLst>
          </p:cNvPr>
          <p:cNvSpPr txBox="1"/>
          <p:nvPr/>
        </p:nvSpPr>
        <p:spPr>
          <a:xfrm flipH="1">
            <a:off x="19042148" y="4079140"/>
            <a:ext cx="1714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Detector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/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DBE319-F47F-DAEF-9C17-78FE73C7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3570" y="4585731"/>
                <a:ext cx="5025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/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ED0D11-4C8A-D8E7-A4CC-3F5EE3B22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4879" y="5337864"/>
                <a:ext cx="192546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720820C-F3DC-1E06-F1BF-3C23023F99FB}"/>
              </a:ext>
            </a:extLst>
          </p:cNvPr>
          <p:cNvSpPr txBox="1"/>
          <p:nvPr/>
        </p:nvSpPr>
        <p:spPr>
          <a:xfrm>
            <a:off x="0" y="1730398"/>
            <a:ext cx="113634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What I haven’t discuss here (follow up)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Performing fault-tolerant gates on logically-encoded qubits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Eastin-</a:t>
            </a:r>
            <a:r>
              <a:rPr lang="en-US" sz="3000" dirty="0" err="1"/>
              <a:t>Knill</a:t>
            </a:r>
            <a:r>
              <a:rPr lang="en-US" sz="3000" dirty="0"/>
              <a:t> theorem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Lattice surgery / Magic state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Conversion from QEC to graph states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MBQC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Foliation technique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The 3D “</a:t>
            </a:r>
            <a:r>
              <a:rPr lang="en-US" sz="3000" dirty="0" err="1"/>
              <a:t>Raussendorf</a:t>
            </a:r>
            <a:r>
              <a:rPr lang="en-US" sz="3000" dirty="0"/>
              <a:t> Harrington Goyal” lattice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Advanced photonic gates for graph state generation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Ancilla-photon-assisted 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Deep connections with quantum information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B6037-04AE-6858-158F-7FFF1DDDF5F6}"/>
              </a:ext>
            </a:extLst>
          </p:cNvPr>
          <p:cNvSpPr txBox="1"/>
          <p:nvPr/>
        </p:nvSpPr>
        <p:spPr>
          <a:xfrm>
            <a:off x="5026263" y="4131055"/>
            <a:ext cx="12312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https://www.youtube.com/watch?v=zBjAoOW3xHk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87CD9-9BAA-FA25-57F7-25DE537EAEA7}"/>
              </a:ext>
            </a:extLst>
          </p:cNvPr>
          <p:cNvSpPr txBox="1"/>
          <p:nvPr/>
        </p:nvSpPr>
        <p:spPr>
          <a:xfrm>
            <a:off x="4805917" y="4585731"/>
            <a:ext cx="12312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https://journals.aps.org/prl/abstract/10.1103/PhysRevLett.117.070501</a:t>
            </a:r>
          </a:p>
        </p:txBody>
      </p:sp>
    </p:spTree>
    <p:extLst>
      <p:ext uri="{BB962C8B-B14F-4D97-AF65-F5344CB8AC3E}">
        <p14:creationId xmlns:p14="http://schemas.microsoft.com/office/powerpoint/2010/main" val="7667369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BF268C-0882-0121-3626-B17FB63F1A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5789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CBCA0-B252-733E-905A-200D00E842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Classical computing using classical error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91AF-A54F-03E5-B7DD-4CC1E52CE3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Simple examples of classical error 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00166-7878-AAB3-D225-4F93FE234225}"/>
              </a:ext>
            </a:extLst>
          </p:cNvPr>
          <p:cNvSpPr txBox="1"/>
          <p:nvPr/>
        </p:nvSpPr>
        <p:spPr>
          <a:xfrm>
            <a:off x="472211" y="1865278"/>
            <a:ext cx="6284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Simple examples of classical error correction: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ym typeface="Wingdings" panose="05000000000000000000" pitchFamily="2" charset="2"/>
              </a:rPr>
              <a:t>CD Rom</a:t>
            </a:r>
          </a:p>
        </p:txBody>
      </p:sp>
      <p:pic>
        <p:nvPicPr>
          <p:cNvPr id="2050" name="Picture 2" descr="How to Repair Scratches on a CD | HowStuffWorks">
            <a:extLst>
              <a:ext uri="{FF2B5EF4-FFF2-40B4-BE49-F238E27FC236}">
                <a16:creationId xmlns:a16="http://schemas.microsoft.com/office/drawing/2014/main" id="{2496DE3A-B979-84FC-C4DF-E3278629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6" y="2897187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50F2B0-2558-0161-1C99-0C225D4EE2E9}"/>
                  </a:ext>
                </a:extLst>
              </p:cNvPr>
              <p:cNvSpPr txBox="1"/>
              <p:nvPr/>
            </p:nvSpPr>
            <p:spPr>
              <a:xfrm>
                <a:off x="709216" y="4201358"/>
                <a:ext cx="1006951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0" dirty="0">
                    <a:latin typeface="Cambria Math" panose="02040503050406030204" pitchFamily="18" charset="0"/>
                  </a:rPr>
                  <a:t>General idea: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sz="3000" b="0" dirty="0"/>
              </a:p>
              <a:p>
                <a:r>
                  <a:rPr lang="en-US" sz="3000" dirty="0"/>
                  <a:t>“Encode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000" dirty="0"/>
                  <a:t> logical (protected) bits into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000" dirty="0"/>
                  <a:t> physical (noisy) bits so that it is protected against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/2</m:t>
                    </m:r>
                  </m:oMath>
                </a14:m>
                <a:r>
                  <a:rPr lang="en-US" sz="3000" dirty="0"/>
                  <a:t> bitflips”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50F2B0-2558-0161-1C99-0C225D4E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16" y="4201358"/>
                <a:ext cx="10069512" cy="1938992"/>
              </a:xfrm>
              <a:prstGeom prst="rect">
                <a:avLst/>
              </a:prstGeom>
              <a:blipFill>
                <a:blip r:embed="rId3"/>
                <a:stretch>
                  <a:fillRect l="-1392" t="-4088" r="-121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403C37D-FE9C-F6A4-BB34-40F4DA91991A}"/>
              </a:ext>
            </a:extLst>
          </p:cNvPr>
          <p:cNvSpPr txBox="1"/>
          <p:nvPr/>
        </p:nvSpPr>
        <p:spPr>
          <a:xfrm>
            <a:off x="2809011" y="2292717"/>
            <a:ext cx="6284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Communication protocols (e.g. 5G)</a:t>
            </a:r>
          </a:p>
        </p:txBody>
      </p:sp>
    </p:spTree>
    <p:extLst>
      <p:ext uri="{BB962C8B-B14F-4D97-AF65-F5344CB8AC3E}">
        <p14:creationId xmlns:p14="http://schemas.microsoft.com/office/powerpoint/2010/main" val="178753860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Quandela Colors">
      <a:dk1>
        <a:srgbClr val="000000"/>
      </a:dk1>
      <a:lt1>
        <a:srgbClr val="FFFFFF"/>
      </a:lt1>
      <a:dk2>
        <a:srgbClr val="17160F"/>
      </a:dk2>
      <a:lt2>
        <a:srgbClr val="6E7075"/>
      </a:lt2>
      <a:accent1>
        <a:srgbClr val="946CB9"/>
      </a:accent1>
      <a:accent2>
        <a:srgbClr val="8788C5"/>
      </a:accent2>
      <a:accent3>
        <a:srgbClr val="6AB4DB"/>
      </a:accent3>
      <a:accent4>
        <a:srgbClr val="7AA0D1"/>
      </a:accent4>
      <a:accent5>
        <a:srgbClr val="58C3E1"/>
      </a:accent5>
      <a:accent6>
        <a:srgbClr val="373E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Quandela-20221205" id="{15880B86-8D19-DF40-8517-0FE5BE5506AE}" vid="{7DF6AFE9-FAB3-BF45-895B-A422600F65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b100a9-0dae-46cc-bc09-a6ba74d6fcc3" xsi:nil="true"/>
    <lcf76f155ced4ddcb4097134ff3c332f xmlns="c8c10401-bff7-4fd4-b5b0-92611a3006f2">
      <Terms xmlns="http://schemas.microsoft.com/office/infopath/2007/PartnerControls"/>
    </lcf76f155ced4ddcb4097134ff3c332f>
    <_Flow_SignoffStatus xmlns="c8c10401-bff7-4fd4-b5b0-92611a3006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CDE2B3130DA543A6FB5045D0857C9C" ma:contentTypeVersion="19" ma:contentTypeDescription="Crée un document." ma:contentTypeScope="" ma:versionID="753451478574b820440f2c31f5a87ff8">
  <xsd:schema xmlns:xsd="http://www.w3.org/2001/XMLSchema" xmlns:xs="http://www.w3.org/2001/XMLSchema" xmlns:p="http://schemas.microsoft.com/office/2006/metadata/properties" xmlns:ns2="c8c10401-bff7-4fd4-b5b0-92611a3006f2" xmlns:ns3="e6b100a9-0dae-46cc-bc09-a6ba74d6fcc3" targetNamespace="http://schemas.microsoft.com/office/2006/metadata/properties" ma:root="true" ma:fieldsID="d216349f3d5bee7b7e578970b36b39a0" ns2:_="" ns3:_="">
    <xsd:import namespace="c8c10401-bff7-4fd4-b5b0-92611a3006f2"/>
    <xsd:import namespace="e6b100a9-0dae-46cc-bc09-a6ba74d6fc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10401-bff7-4fd4-b5b0-92611a300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4c5944bd-21f9-43a5-ac85-189991f91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100a9-0dae-46cc-bc09-a6ba74d6fcc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c906b60-8f30-4226-9cc9-c2a8cd70c041}" ma:internalName="TaxCatchAll" ma:showField="CatchAllData" ma:web="e6b100a9-0dae-46cc-bc09-a6ba74d6fc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EAB6AA-F66E-4884-B3EE-57C63ABBF7F1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d66cd5b9-6e99-4826-bc4a-71f663c86e8b"/>
    <ds:schemaRef ds:uri="http://purl.org/dc/dcmitype/"/>
    <ds:schemaRef ds:uri="250acf28-9950-4a34-af9d-ea3c2fddaa77"/>
    <ds:schemaRef ds:uri="http://schemas.microsoft.com/office/2006/metadata/properties"/>
    <ds:schemaRef ds:uri="http://purl.org/dc/terms/"/>
    <ds:schemaRef ds:uri="http://purl.org/dc/elements/1.1/"/>
    <ds:schemaRef ds:uri="e6b100a9-0dae-46cc-bc09-a6ba74d6fcc3"/>
    <ds:schemaRef ds:uri="c8c10401-bff7-4fd4-b5b0-92611a3006f2"/>
  </ds:schemaRefs>
</ds:datastoreItem>
</file>

<file path=customXml/itemProps2.xml><?xml version="1.0" encoding="utf-8"?>
<ds:datastoreItem xmlns:ds="http://schemas.openxmlformats.org/officeDocument/2006/customXml" ds:itemID="{5F1CC095-A208-42E2-BE68-D59459966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10401-bff7-4fd4-b5b0-92611a3006f2"/>
    <ds:schemaRef ds:uri="e6b100a9-0dae-46cc-bc09-a6ba74d6fc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DDFD8B-D2DE-4470-A20F-7CD1244FC4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Template-Quandela-20221205</Template>
  <TotalTime>0</TotalTime>
  <Words>5197</Words>
  <Application>Microsoft Office PowerPoint</Application>
  <PresentationFormat>Widescreen</PresentationFormat>
  <Paragraphs>970</Paragraphs>
  <Slides>89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Abadi</vt:lpstr>
      <vt:lpstr>Arial</vt:lpstr>
      <vt:lpstr>Calibri</vt:lpstr>
      <vt:lpstr>Cambria Math</vt:lpstr>
      <vt:lpstr>Candara</vt:lpstr>
      <vt:lpstr>General Sans</vt:lpstr>
      <vt:lpstr>Wingdings</vt:lpstr>
      <vt:lpstr>Conception personnalisée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HILAIRE</dc:creator>
  <cp:lastModifiedBy>Paul HILAIRE</cp:lastModifiedBy>
  <cp:revision>28</cp:revision>
  <dcterms:created xsi:type="dcterms:W3CDTF">2022-12-13T12:37:53Z</dcterms:created>
  <dcterms:modified xsi:type="dcterms:W3CDTF">2025-01-31T16:16:03Z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0x0101004759EAEB9B8A2C459A0A4EDD8A016D29</vt:lpwstr>
  </property>
</Properties>
</file>